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97"/>
  </p:handoutMasterIdLst>
  <p:sldIdLst>
    <p:sldId id="319" r:id="rId3"/>
    <p:sldId id="491" r:id="rId5"/>
    <p:sldId id="492" r:id="rId6"/>
    <p:sldId id="493" r:id="rId7"/>
    <p:sldId id="494" r:id="rId8"/>
    <p:sldId id="280" r:id="rId9"/>
    <p:sldId id="495" r:id="rId10"/>
    <p:sldId id="496" r:id="rId11"/>
    <p:sldId id="283" r:id="rId12"/>
    <p:sldId id="284" r:id="rId13"/>
    <p:sldId id="285" r:id="rId14"/>
    <p:sldId id="286" r:id="rId15"/>
    <p:sldId id="364" r:id="rId16"/>
    <p:sldId id="565" r:id="rId17"/>
    <p:sldId id="566" r:id="rId18"/>
    <p:sldId id="567" r:id="rId19"/>
    <p:sldId id="568" r:id="rId20"/>
    <p:sldId id="569" r:id="rId21"/>
    <p:sldId id="570" r:id="rId22"/>
    <p:sldId id="571" r:id="rId23"/>
    <p:sldId id="572" r:id="rId24"/>
    <p:sldId id="573" r:id="rId25"/>
    <p:sldId id="574" r:id="rId26"/>
    <p:sldId id="575" r:id="rId27"/>
    <p:sldId id="576" r:id="rId28"/>
    <p:sldId id="577" r:id="rId29"/>
    <p:sldId id="578" r:id="rId30"/>
    <p:sldId id="579" r:id="rId31"/>
    <p:sldId id="580" r:id="rId32"/>
    <p:sldId id="581" r:id="rId33"/>
    <p:sldId id="395" r:id="rId34"/>
    <p:sldId id="396" r:id="rId35"/>
    <p:sldId id="397" r:id="rId36"/>
    <p:sldId id="398" r:id="rId37"/>
    <p:sldId id="399" r:id="rId38"/>
    <p:sldId id="400" r:id="rId39"/>
    <p:sldId id="401" r:id="rId40"/>
    <p:sldId id="402" r:id="rId41"/>
    <p:sldId id="403" r:id="rId42"/>
    <p:sldId id="404" r:id="rId43"/>
    <p:sldId id="405" r:id="rId44"/>
    <p:sldId id="406" r:id="rId45"/>
    <p:sldId id="407" r:id="rId46"/>
    <p:sldId id="408" r:id="rId47"/>
    <p:sldId id="409" r:id="rId48"/>
    <p:sldId id="497" r:id="rId49"/>
    <p:sldId id="498" r:id="rId50"/>
    <p:sldId id="499" r:id="rId51"/>
    <p:sldId id="500" r:id="rId52"/>
    <p:sldId id="288" r:id="rId53"/>
    <p:sldId id="501" r:id="rId54"/>
    <p:sldId id="502" r:id="rId55"/>
    <p:sldId id="289" r:id="rId56"/>
    <p:sldId id="290" r:id="rId57"/>
    <p:sldId id="503" r:id="rId58"/>
    <p:sldId id="292" r:id="rId59"/>
    <p:sldId id="504" r:id="rId60"/>
    <p:sldId id="294" r:id="rId61"/>
    <p:sldId id="295" r:id="rId62"/>
    <p:sldId id="296" r:id="rId63"/>
    <p:sldId id="297" r:id="rId64"/>
    <p:sldId id="505" r:id="rId65"/>
    <p:sldId id="256" r:id="rId66"/>
    <p:sldId id="257" r:id="rId67"/>
    <p:sldId id="258" r:id="rId68"/>
    <p:sldId id="259" r:id="rId69"/>
    <p:sldId id="260" r:id="rId70"/>
    <p:sldId id="261" r:id="rId71"/>
    <p:sldId id="469" r:id="rId72"/>
    <p:sldId id="263" r:id="rId73"/>
    <p:sldId id="463" r:id="rId74"/>
    <p:sldId id="464" r:id="rId75"/>
    <p:sldId id="465" r:id="rId76"/>
    <p:sldId id="466" r:id="rId77"/>
    <p:sldId id="266" r:id="rId78"/>
    <p:sldId id="264" r:id="rId79"/>
    <p:sldId id="470" r:id="rId80"/>
    <p:sldId id="447" r:id="rId81"/>
    <p:sldId id="448" r:id="rId82"/>
    <p:sldId id="449" r:id="rId83"/>
    <p:sldId id="267" r:id="rId84"/>
    <p:sldId id="268" r:id="rId85"/>
    <p:sldId id="272" r:id="rId86"/>
    <p:sldId id="582" r:id="rId87"/>
    <p:sldId id="437" r:id="rId88"/>
    <p:sldId id="583" r:id="rId89"/>
    <p:sldId id="438" r:id="rId90"/>
    <p:sldId id="439" r:id="rId91"/>
    <p:sldId id="440" r:id="rId92"/>
    <p:sldId id="441" r:id="rId93"/>
    <p:sldId id="442" r:id="rId94"/>
    <p:sldId id="443" r:id="rId95"/>
    <p:sldId id="584" r:id="rId9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viewProps" Target="viewProps.xml"/><Relationship Id="rId98" Type="http://schemas.openxmlformats.org/officeDocument/2006/relationships/presProps" Target="presProps.xml"/><Relationship Id="rId97" Type="http://schemas.openxmlformats.org/officeDocument/2006/relationships/handoutMaster" Target="handoutMasters/handoutMaster1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0" Type="http://schemas.openxmlformats.org/officeDocument/2006/relationships/tableStyles" Target="tableStyle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7.xml"/><Relationship Id="rId1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5.xml"/><Relationship Id="rId1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6.xml"/><Relationship Id="rId1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8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9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90.xml"/><Relationship Id="rId1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91.xml"/><Relationship Id="rId1" Type="http://schemas.openxmlformats.org/officeDocument/2006/relationships/image" Target="../media/image3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5.xml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96.xml"/><Relationship Id="rId1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97.xml"/><Relationship Id="rId1" Type="http://schemas.openxmlformats.org/officeDocument/2006/relationships/image" Target="../media/image3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8.xml"/><Relationship Id="rId1" Type="http://schemas.openxmlformats.org/officeDocument/2006/relationships/image" Target="../media/image35.pn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9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0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1.xml"/><Relationship Id="rId1" Type="http://schemas.openxmlformats.org/officeDocument/2006/relationships/image" Target="../media/image40.pn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2.xml"/><Relationship Id="rId1" Type="http://schemas.openxmlformats.org/officeDocument/2006/relationships/image" Target="../media/image4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3.xml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4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51070" y="2967990"/>
            <a:ext cx="4526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/>
              <a:t>Docker</a:t>
            </a:r>
            <a:endParaRPr lang="en-US" altLang="zh-CN" sz="5400" b="1"/>
          </a:p>
        </p:txBody>
      </p:sp>
      <p:sp>
        <p:nvSpPr>
          <p:cNvPr id="3" name="文本框 2"/>
          <p:cNvSpPr txBox="1"/>
          <p:nvPr/>
        </p:nvSpPr>
        <p:spPr>
          <a:xfrm>
            <a:off x="9277985" y="5753735"/>
            <a:ext cx="3996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第十二组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Docker</a:t>
            </a:r>
            <a:endParaRPr lang="zh-CN" altLang="en-US" sz="4000" dirty="0"/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37845" y="55433"/>
            <a:ext cx="6829604" cy="35529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6" y="3608406"/>
            <a:ext cx="6939472" cy="27309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Docker</a:t>
            </a:r>
            <a:r>
              <a:rPr lang="zh-CN" altLang="en-US" sz="4000" dirty="0"/>
              <a:t>使用场景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600" dirty="0"/>
              <a:t>1</a:t>
            </a:r>
            <a:r>
              <a:rPr lang="zh-CN" altLang="en-US" sz="3600" dirty="0"/>
              <a:t>、使用</a:t>
            </a:r>
            <a:r>
              <a:rPr lang="en-US" altLang="zh-CN" sz="3600" dirty="0"/>
              <a:t>Docker</a:t>
            </a:r>
            <a:r>
              <a:rPr lang="zh-CN" altLang="en-US" sz="3600" dirty="0"/>
              <a:t>容器开发、测试、部署服务</a:t>
            </a:r>
            <a:endParaRPr lang="en-US" altLang="zh-CN" sz="3600" dirty="0"/>
          </a:p>
          <a:p>
            <a:r>
              <a:rPr lang="en-US" altLang="zh-CN" sz="3600" dirty="0"/>
              <a:t>2</a:t>
            </a:r>
            <a:r>
              <a:rPr lang="zh-CN" altLang="en-US" sz="3600" dirty="0"/>
              <a:t>、创建隔离运行环境</a:t>
            </a:r>
            <a:endParaRPr lang="en-US" altLang="zh-CN" sz="3600" dirty="0"/>
          </a:p>
          <a:p>
            <a:r>
              <a:rPr lang="en-US" altLang="zh-CN" sz="3600" dirty="0"/>
              <a:t>3</a:t>
            </a:r>
            <a:r>
              <a:rPr lang="zh-CN" altLang="en-US" sz="3600" dirty="0"/>
              <a:t>、搭建测试环境</a:t>
            </a:r>
            <a:endParaRPr lang="en-US" altLang="zh-CN" sz="3600" dirty="0"/>
          </a:p>
          <a:p>
            <a:r>
              <a:rPr lang="en-US" altLang="zh-CN" sz="3600" dirty="0"/>
              <a:t>4</a:t>
            </a:r>
            <a:r>
              <a:rPr lang="zh-CN" altLang="en-US" sz="3600" dirty="0"/>
              <a:t>、构建多用户的平台即服务（</a:t>
            </a:r>
            <a:r>
              <a:rPr lang="en-US" altLang="zh-CN" sz="3600" dirty="0" err="1"/>
              <a:t>paaS</a:t>
            </a:r>
            <a:r>
              <a:rPr lang="zh-CN" altLang="en-US" sz="3600" dirty="0"/>
              <a:t>）基础设备</a:t>
            </a:r>
            <a:endParaRPr lang="en-US" altLang="zh-CN" sz="3600" dirty="0"/>
          </a:p>
          <a:p>
            <a:r>
              <a:rPr lang="en-US" altLang="zh-CN" sz="3600" dirty="0"/>
              <a:t>5</a:t>
            </a:r>
            <a:r>
              <a:rPr lang="zh-CN" altLang="en-US" sz="3600" dirty="0"/>
              <a:t>、提供软件即服务（</a:t>
            </a:r>
            <a:r>
              <a:rPr lang="en-US" altLang="zh-CN" sz="3600" dirty="0"/>
              <a:t>SaaS</a:t>
            </a:r>
            <a:r>
              <a:rPr lang="zh-CN" altLang="en-US" sz="3600" dirty="0"/>
              <a:t>）应用程序</a:t>
            </a:r>
            <a:endParaRPr lang="en-US" altLang="zh-CN" sz="3600" dirty="0"/>
          </a:p>
          <a:p>
            <a:r>
              <a:rPr lang="en-US" altLang="zh-CN" sz="3600" dirty="0"/>
              <a:t>6</a:t>
            </a:r>
            <a:r>
              <a:rPr lang="zh-CN" altLang="en-US" sz="3600" dirty="0"/>
              <a:t>、高性能、超大规模的宿主机部署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版本选择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zh-CN" sz="2800" b="0" i="0" dirty="0">
                <a:solidFill>
                  <a:srgbClr val="333333"/>
                </a:solidFill>
                <a:effectLst/>
                <a:latin typeface="Helvetica Neue"/>
              </a:rPr>
              <a:t>Docker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的版本</a:t>
            </a:r>
            <a:endParaRPr lang="zh-CN" altLang="en-US" sz="28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n-US" altLang="zh-CN" sz="2800" b="0" i="0" dirty="0">
                <a:solidFill>
                  <a:srgbClr val="666666"/>
                </a:solidFill>
                <a:effectLst/>
                <a:latin typeface="Helvetica Neue"/>
              </a:rPr>
              <a:t>Docker</a:t>
            </a:r>
            <a:r>
              <a:rPr lang="zh-CN" altLang="en-US" sz="2800" b="0" i="0" dirty="0">
                <a:solidFill>
                  <a:srgbClr val="666666"/>
                </a:solidFill>
                <a:effectLst/>
                <a:latin typeface="Helvetica Neue"/>
              </a:rPr>
              <a:t>分为社区版（</a:t>
            </a:r>
            <a:r>
              <a:rPr lang="en-US" altLang="zh-CN" sz="2800" b="0" i="0" dirty="0">
                <a:solidFill>
                  <a:srgbClr val="666666"/>
                </a:solidFill>
                <a:effectLst/>
                <a:latin typeface="Helvetica Neue"/>
              </a:rPr>
              <a:t>CE</a:t>
            </a:r>
            <a:r>
              <a:rPr lang="zh-CN" altLang="en-US" sz="2800" b="0" i="0" dirty="0">
                <a:solidFill>
                  <a:srgbClr val="666666"/>
                </a:solidFill>
                <a:effectLst/>
                <a:latin typeface="Helvetica Neue"/>
              </a:rPr>
              <a:t>）和企业版（</a:t>
            </a:r>
            <a:r>
              <a:rPr lang="en-US" altLang="zh-CN" sz="2800" b="0" i="0" dirty="0">
                <a:solidFill>
                  <a:srgbClr val="666666"/>
                </a:solidFill>
                <a:effectLst/>
                <a:latin typeface="Helvetica Neue"/>
              </a:rPr>
              <a:t>EE</a:t>
            </a:r>
            <a:r>
              <a:rPr lang="zh-CN" altLang="en-US" sz="2800" b="0" i="0" dirty="0">
                <a:solidFill>
                  <a:srgbClr val="666666"/>
                </a:solidFill>
                <a:effectLst/>
                <a:latin typeface="Helvetica Neue"/>
              </a:rPr>
              <a:t>）两个版本，社区版本可以免费使用，而企业版则需要付费使用，对于我们个人开发者或小企业来说，一般是使用社区版的。</a:t>
            </a:r>
            <a:br>
              <a:rPr lang="zh-CN" altLang="en-US" sz="2800" dirty="0"/>
            </a:br>
            <a:br>
              <a:rPr lang="zh-CN" altLang="en-US" sz="2800" dirty="0"/>
            </a:br>
            <a:r>
              <a:rPr lang="en-US" altLang="zh-CN" sz="2800" b="0" i="0" dirty="0">
                <a:solidFill>
                  <a:srgbClr val="666666"/>
                </a:solidFill>
                <a:effectLst/>
                <a:latin typeface="Helvetica Neue"/>
              </a:rPr>
              <a:t>Docker CE</a:t>
            </a:r>
            <a:r>
              <a:rPr lang="zh-CN" altLang="en-US" sz="2800" b="0" i="0" dirty="0">
                <a:solidFill>
                  <a:srgbClr val="666666"/>
                </a:solidFill>
                <a:effectLst/>
                <a:latin typeface="Helvetica Neue"/>
              </a:rPr>
              <a:t>有三个更新频道，分别为</a:t>
            </a:r>
            <a:r>
              <a:rPr lang="en-US" altLang="zh-CN" sz="2800" b="0" i="0" dirty="0">
                <a:solidFill>
                  <a:srgbClr val="666666"/>
                </a:solidFill>
                <a:effectLst/>
                <a:latin typeface="Helvetica Neue"/>
              </a:rPr>
              <a:t>stable</a:t>
            </a:r>
            <a:r>
              <a:rPr lang="zh-CN" altLang="en-US" sz="2800" b="0" i="0" dirty="0">
                <a:solidFill>
                  <a:srgbClr val="666666"/>
                </a:solidFill>
                <a:effectLst/>
                <a:latin typeface="Helvetica Neue"/>
              </a:rPr>
              <a:t>、</a:t>
            </a:r>
            <a:r>
              <a:rPr lang="en-US" altLang="zh-CN" sz="2800" b="0" i="0" dirty="0">
                <a:solidFill>
                  <a:srgbClr val="666666"/>
                </a:solidFill>
                <a:effectLst/>
                <a:latin typeface="Helvetica Neue"/>
              </a:rPr>
              <a:t>test</a:t>
            </a:r>
            <a:r>
              <a:rPr lang="zh-CN" altLang="en-US" sz="2800" b="0" i="0" dirty="0">
                <a:solidFill>
                  <a:srgbClr val="666666"/>
                </a:solidFill>
                <a:effectLst/>
                <a:latin typeface="Helvetica Neue"/>
              </a:rPr>
              <a:t>、</a:t>
            </a:r>
            <a:r>
              <a:rPr lang="en-US" altLang="zh-CN" sz="2800" b="0" i="0" dirty="0">
                <a:solidFill>
                  <a:srgbClr val="666666"/>
                </a:solidFill>
                <a:effectLst/>
                <a:latin typeface="Helvetica Neue"/>
              </a:rPr>
              <a:t>nightly</a:t>
            </a:r>
            <a:r>
              <a:rPr lang="zh-CN" altLang="en-US" sz="2800" b="0" i="0" dirty="0">
                <a:solidFill>
                  <a:srgbClr val="666666"/>
                </a:solidFill>
                <a:effectLst/>
                <a:latin typeface="Helvetica Neue"/>
              </a:rPr>
              <a:t>，</a:t>
            </a:r>
            <a:r>
              <a:rPr lang="en-US" altLang="zh-CN" sz="2800" b="0" i="0" dirty="0">
                <a:solidFill>
                  <a:srgbClr val="666666"/>
                </a:solidFill>
                <a:effectLst/>
                <a:latin typeface="Helvetica Neue"/>
              </a:rPr>
              <a:t>stable</a:t>
            </a:r>
            <a:r>
              <a:rPr lang="zh-CN" altLang="en-US" sz="2800" b="0" i="0" dirty="0">
                <a:solidFill>
                  <a:srgbClr val="666666"/>
                </a:solidFill>
                <a:effectLst/>
                <a:latin typeface="Helvetica Neue"/>
              </a:rPr>
              <a:t>是稳定版本，</a:t>
            </a:r>
            <a:r>
              <a:rPr lang="en-US" altLang="zh-CN" sz="2800" b="0" i="0" dirty="0">
                <a:solidFill>
                  <a:srgbClr val="666666"/>
                </a:solidFill>
                <a:effectLst/>
                <a:latin typeface="Helvetica Neue"/>
              </a:rPr>
              <a:t>test</a:t>
            </a:r>
            <a:r>
              <a:rPr lang="zh-CN" altLang="en-US" sz="2800" b="0" i="0" dirty="0">
                <a:solidFill>
                  <a:srgbClr val="666666"/>
                </a:solidFill>
                <a:effectLst/>
                <a:latin typeface="Helvetica Neue"/>
              </a:rPr>
              <a:t>是测试后的预发布版本，而</a:t>
            </a:r>
            <a:r>
              <a:rPr lang="en-US" altLang="zh-CN" sz="2800" b="0" i="0" dirty="0">
                <a:solidFill>
                  <a:srgbClr val="666666"/>
                </a:solidFill>
                <a:effectLst/>
                <a:latin typeface="Helvetica Neue"/>
              </a:rPr>
              <a:t>nightly</a:t>
            </a:r>
            <a:r>
              <a:rPr lang="zh-CN" altLang="en-US" sz="2800" b="0" i="0" dirty="0">
                <a:solidFill>
                  <a:srgbClr val="666666"/>
                </a:solidFill>
                <a:effectLst/>
                <a:latin typeface="Helvetica Neue"/>
              </a:rPr>
              <a:t>则是开发中准备在下一个版本正式发布的版本，我们可以根据自己的需求下载安装。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13355" y="2635250"/>
            <a:ext cx="67646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/>
              <a:t>Docker</a:t>
            </a:r>
            <a:r>
              <a:rPr lang="zh-CN" altLang="en-US" sz="4400" b="1"/>
              <a:t>的基本组成及架构</a:t>
            </a:r>
            <a:endParaRPr lang="zh-CN" altLang="en-US" sz="4400" b="1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" y="74295"/>
            <a:ext cx="12058650" cy="67894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0445" y="579120"/>
            <a:ext cx="6742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</a:t>
            </a:r>
            <a:r>
              <a:rPr lang="zh-CN" altLang="en-US" sz="2800" b="1"/>
              <a:t>Docker架构内各模块的功能与实现分析</a:t>
            </a:r>
            <a:endParaRPr lang="zh-CN" altLang="en-US" sz="2800" b="1"/>
          </a:p>
        </p:txBody>
      </p:sp>
      <p:sp>
        <p:nvSpPr>
          <p:cNvPr id="3" name="文本框 2"/>
          <p:cNvSpPr txBox="1"/>
          <p:nvPr/>
        </p:nvSpPr>
        <p:spPr>
          <a:xfrm>
            <a:off x="2607310" y="1593215"/>
            <a:ext cx="7379970" cy="4677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1</a:t>
            </a:r>
            <a:r>
              <a:rPr lang="zh-CN" altLang="en-US" sz="2800" b="1"/>
              <a:t>、Docker Client</a:t>
            </a:r>
            <a:endParaRPr lang="zh-CN" altLang="en-US" sz="2800" b="1"/>
          </a:p>
          <a:p>
            <a:endParaRPr lang="zh-CN" altLang="en-US"/>
          </a:p>
          <a:p>
            <a:r>
              <a:rPr lang="zh-CN" altLang="en-US"/>
              <a:t>       Docker Client是Docker架构中用户用来和Docker Daemon建立通信的客户端。用户使用的可执行文件为docker，通过docker命令行工具可以发起众多管理container的请求。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Docker Client可以通过以下三种方式和Docker Daemon建立通信：tcp://host:port，unix://path_to_socket和fd://socketfd。与此同时，与Docker Daemon建立连接并传输请求的时候，Docker Client可以通过设置命令行flag参数的形式设置安全传输层协议(TLS)的有关参数，保证传输的安全性。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 Docker Client发送容器管理请求后，由Docker Daemon接受并处理请求，当Docker Client接收到返回的请求相应并简单处理后，Docker Client一次完整的生命周期就结束了。当需要继续发送容器管理请求时，用户必须再次通过docker可执行文件创建Docker Client。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17040" y="2127885"/>
            <a:ext cx="87579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/>
              <a:t>      Docker Daemon是Docker架构中一个常驻在后台的系统进程，功能是：接受并处理Docker Client发送的请求。该守护进程在后台启动了一个Server，Server负责接受Docker Client发送的请求；接受请求后，Server通过路由与分发调度，找到相应的Handler来执行请求。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Docker Daemon启动所使用的可执行文件也为docker，与Docker Client启动所使用的可执行文件docker相同。在docker命令执行时，通过传入的参数来判别Docker Daemon与Docker Client。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Docker Daemon的架构，大致可以分为以下三部分：Docker Server、Engine和Job。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68705" y="746125"/>
            <a:ext cx="5758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ym typeface="+mn-ea"/>
              </a:rPr>
              <a:t>2、 Docker Daemon</a:t>
            </a:r>
            <a:endParaRPr lang="zh-CN" altLang="en-US" sz="2800" b="1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71625" y="1130300"/>
            <a:ext cx="911987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2.1 、Docker Server</a:t>
            </a:r>
            <a:endParaRPr lang="zh-CN" altLang="en-US" sz="2400" b="1"/>
          </a:p>
          <a:p>
            <a:endParaRPr lang="zh-CN" altLang="en-US"/>
          </a:p>
          <a:p>
            <a:r>
              <a:rPr lang="zh-CN" altLang="en-US"/>
              <a:t>       Docker Server在Docker架构中是专门服务于Docker Client的server。该server的功能是：接受并调度分发Docker Client发送的请求。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71625" y="2652395"/>
            <a:ext cx="912050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2.2、 Engine</a:t>
            </a:r>
            <a:endParaRPr lang="zh-CN" altLang="en-US" sz="2400" b="1"/>
          </a:p>
          <a:p>
            <a:endParaRPr lang="zh-CN" altLang="en-US"/>
          </a:p>
          <a:p>
            <a:r>
              <a:rPr lang="zh-CN" altLang="en-US"/>
              <a:t>      Engine是Docker架构中的运行引擎，同时也Docker运行的核心模块。它扮演Docker container存储仓库的角色，并且通过执行job的方式来操纵管理这些容器。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在Engine数据结构的设计与实现过程中，有一个handler对象。该handler对象存储的都是关于众多特定job的handler处理访问。举例说明，Engine的handler对象中有一项为：{“create”: daemon.ContainerCreate,}，则说明当名为”create”的job在运行时，执行的是daemon.ContainerCreate的handler。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34210" y="1840230"/>
            <a:ext cx="880110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2.3、 Job</a:t>
            </a:r>
            <a:endParaRPr lang="zh-CN" altLang="en-US" sz="2400" b="1"/>
          </a:p>
          <a:p>
            <a:endParaRPr lang="zh-CN" altLang="en-US"/>
          </a:p>
          <a:p>
            <a:r>
              <a:rPr lang="zh-CN" altLang="en-US"/>
              <a:t>       一个Job可以认为是Docker架构中Engine内部最基本的工作执行单元。Docker可以做的每一项工作，都可以抽象为一个job。例如：在容器内部运行一个进程，这是一个job；创建一个新的容器，这是一个job，从Internet上下载一个文档，这是一个job；包括之前在Docker Server部分说过的，创建Server服务于HTTP的API，这也是一个job，等等。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Job的设计者，把Job设计得与Unix进程相仿。比如说：Job有一个名称，有参数，有环境变量，有标准的输入输出，有错误处理，有返回状态等。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6300" y="2101850"/>
            <a:ext cx="1070038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/>
              <a:t>       Docker Registry是一个存储容器镜像的仓库。而容器镜像是在容器被创建时，被加载用来初始化容器的文件架构与目录。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在Docker的运行过程中，Docker Daemon会与Docker Registry通信，并实现搜索镜像、下载镜像、上传镜像三个功能，这三个功能对应的job名称分别为”search”，”pull” 与 “push”。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其中，在Docker架构中，Docker可以使用公有的Docker Registry，即大家熟知的Docker Hub，如此一来，Docker获取容器镜像文件时，必须通过互联网访问Docker Hub；同时Docker也允许用户构建本地私有的Docker Registry，这样可以保证容器镜像的获取在内网完成。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83895" y="564515"/>
            <a:ext cx="59442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ym typeface="+mn-ea"/>
              </a:rPr>
              <a:t>3、 Docker Registry</a:t>
            </a:r>
            <a:endParaRPr lang="zh-CN" altLang="en-US" sz="3600" b="1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3899" y="309810"/>
            <a:ext cx="8694198" cy="68358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1.1</a:t>
            </a:r>
            <a:r>
              <a:rPr lang="zh-CN" altLang="en-US" dirty="0"/>
              <a:t>、</a:t>
            </a:r>
            <a:r>
              <a:rPr lang="en-US" altLang="zh-CN" dirty="0"/>
              <a:t>Docker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19090" y="3284832"/>
            <a:ext cx="11283520" cy="1729673"/>
          </a:xfrm>
        </p:spPr>
        <p:txBody>
          <a:bodyPr>
            <a:noAutofit/>
          </a:bodyPr>
          <a:lstStyle/>
          <a:p>
            <a:pPr algn="l"/>
            <a:r>
              <a:rPr lang="zh-CN" altLang="en-US" dirty="0"/>
              <a:t>让开发者可以打包他们的</a:t>
            </a:r>
            <a:r>
              <a:rPr lang="zh-CN" altLang="en-US" dirty="0">
                <a:solidFill>
                  <a:srgbClr val="FF0000"/>
                </a:solidFill>
              </a:rPr>
              <a:t>应用</a:t>
            </a:r>
            <a:r>
              <a:rPr lang="zh-CN" altLang="en-US" dirty="0"/>
              <a:t>以及</a:t>
            </a:r>
            <a:r>
              <a:rPr lang="zh-CN" altLang="en-US" dirty="0">
                <a:solidFill>
                  <a:srgbClr val="FF0000"/>
                </a:solidFill>
              </a:rPr>
              <a:t>依赖包</a:t>
            </a:r>
            <a:r>
              <a:rPr lang="zh-CN" altLang="en-US" dirty="0"/>
              <a:t>到一个</a:t>
            </a:r>
            <a:r>
              <a:rPr lang="zh-CN" altLang="en-US" dirty="0">
                <a:solidFill>
                  <a:srgbClr val="FF0000"/>
                </a:solidFill>
              </a:rPr>
              <a:t>可移植的容器</a:t>
            </a:r>
            <a:r>
              <a:rPr lang="zh-CN" altLang="en-US" dirty="0"/>
              <a:t>中</a:t>
            </a:r>
            <a:r>
              <a:rPr lang="en-US" altLang="zh-CN" dirty="0"/>
              <a:t>,</a:t>
            </a:r>
            <a:r>
              <a:rPr lang="zh-CN" altLang="en-US" dirty="0"/>
              <a:t>然后发布到任何流行的</a:t>
            </a:r>
            <a:r>
              <a:rPr lang="en-US" altLang="zh-CN" dirty="0"/>
              <a:t>Linux</a:t>
            </a:r>
            <a:r>
              <a:rPr lang="zh-CN" altLang="en-US" dirty="0"/>
              <a:t>机器或</a:t>
            </a:r>
            <a:r>
              <a:rPr lang="en-US" altLang="zh-CN" dirty="0"/>
              <a:t>Windows </a:t>
            </a:r>
            <a:r>
              <a:rPr lang="zh-CN" altLang="en-US" dirty="0"/>
              <a:t>机器上</a:t>
            </a:r>
            <a:r>
              <a:rPr lang="en-US" altLang="zh-CN" dirty="0"/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运行这个文件，就会生成一个虚拟容器。程序则在该容器里面运行，</a:t>
            </a:r>
            <a:r>
              <a:rPr lang="zh-CN" altLang="en-US" dirty="0">
                <a:solidFill>
                  <a:srgbClr val="FF0000"/>
                </a:solidFill>
              </a:rPr>
              <a:t>不用担心环境配置问题</a:t>
            </a:r>
            <a:endParaRPr lang="en-US" altLang="zh-CN" dirty="0">
              <a:solidFill>
                <a:srgbClr val="FF0000"/>
              </a:solidFill>
            </a:endParaRPr>
          </a:p>
          <a:p>
            <a:pPr algn="l"/>
            <a:r>
              <a:rPr lang="zh-CN" altLang="en-US" b="0" i="0" dirty="0">
                <a:solidFill>
                  <a:srgbClr val="FF0000"/>
                </a:solidFill>
                <a:effectLst/>
              </a:rPr>
              <a:t>解决了开发与生产环境可能不同的问题</a:t>
            </a:r>
            <a:endParaRPr lang="zh-CN" altLang="en-US" b="0" i="0" dirty="0">
              <a:solidFill>
                <a:srgbClr val="FF0000"/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6414" y="993591"/>
            <a:ext cx="2760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u="sng" dirty="0">
                <a:solidFill>
                  <a:srgbClr val="FF0000"/>
                </a:solidFill>
              </a:rPr>
              <a:t>什么是</a:t>
            </a:r>
            <a:r>
              <a:rPr lang="en-US" altLang="zh-CN" sz="2800" u="sng" dirty="0">
                <a:solidFill>
                  <a:srgbClr val="FF0000"/>
                </a:solidFill>
              </a:rPr>
              <a:t>Docker</a:t>
            </a:r>
            <a:r>
              <a:rPr lang="zh-CN" altLang="en-US" sz="2800" u="sng" dirty="0">
                <a:solidFill>
                  <a:srgbClr val="FF0000"/>
                </a:solidFill>
              </a:rPr>
              <a:t>？</a:t>
            </a:r>
            <a:endParaRPr lang="zh-CN" altLang="en-US" sz="2800" u="sng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9090" y="1477492"/>
            <a:ext cx="111223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Docker </a:t>
            </a:r>
            <a:r>
              <a:rPr lang="zh-CN" altLang="en-US" sz="2000" dirty="0"/>
              <a:t>是一个开</a:t>
            </a:r>
            <a:r>
              <a:rPr lang="zh-CN" altLang="en-US" sz="2000" u="sng" dirty="0"/>
              <a:t>源的应用容器引擎，一种虚拟化</a:t>
            </a:r>
            <a:r>
              <a:rPr lang="zh-CN" altLang="en-US" sz="2000" dirty="0"/>
              <a:t>的方案</a:t>
            </a:r>
            <a:br>
              <a:rPr lang="zh-CN" altLang="en-US" sz="2000" dirty="0"/>
            </a:br>
            <a:r>
              <a:rPr lang="en-US" altLang="zh-CN" sz="2000" i="0" dirty="0">
                <a:effectLst/>
              </a:rPr>
              <a:t>Docker</a:t>
            </a:r>
            <a:r>
              <a:rPr lang="zh-CN" altLang="en-US" sz="2000" i="0" dirty="0">
                <a:effectLst/>
              </a:rPr>
              <a:t>是使用时下很火的</a:t>
            </a:r>
            <a:r>
              <a:rPr lang="en-US" altLang="zh-CN" sz="2000" i="0" u="sng" dirty="0">
                <a:effectLst/>
              </a:rPr>
              <a:t>Golang</a:t>
            </a:r>
            <a:r>
              <a:rPr lang="zh-CN" altLang="en-US" sz="2000" i="0" u="sng" dirty="0">
                <a:effectLst/>
              </a:rPr>
              <a:t>语言</a:t>
            </a:r>
            <a:r>
              <a:rPr lang="zh-CN" altLang="en-US" sz="2000" i="0" dirty="0">
                <a:effectLst/>
              </a:rPr>
              <a:t>进行开发的</a:t>
            </a:r>
            <a:endParaRPr lang="en-US" altLang="zh-CN" sz="2000" i="0" dirty="0">
              <a:effectLst/>
            </a:endParaRPr>
          </a:p>
          <a:p>
            <a:r>
              <a:rPr lang="en-US" altLang="zh-CN" sz="2000" i="0" dirty="0">
                <a:effectLst/>
                <a:ea typeface="微软雅黑" panose="020B0503020204020204" charset="-122"/>
              </a:rPr>
              <a:t>Docker </a:t>
            </a:r>
            <a:r>
              <a:rPr lang="zh-CN" altLang="en-US" sz="2000" i="0" dirty="0">
                <a:effectLst/>
                <a:ea typeface="微软雅黑" panose="020B0503020204020204" charset="-122"/>
              </a:rPr>
              <a:t>的基础是 </a:t>
            </a:r>
            <a:r>
              <a:rPr lang="en-US" altLang="zh-CN" sz="2400" i="0" dirty="0">
                <a:solidFill>
                  <a:srgbClr val="FF0000"/>
                </a:solidFill>
                <a:effectLst/>
                <a:ea typeface="微软雅黑" panose="020B0503020204020204" charset="-122"/>
              </a:rPr>
              <a:t>Linux </a:t>
            </a:r>
            <a:r>
              <a:rPr lang="zh-CN" altLang="en-US" sz="2400" i="0" dirty="0">
                <a:solidFill>
                  <a:srgbClr val="FF0000"/>
                </a:solidFill>
                <a:effectLst/>
                <a:ea typeface="微软雅黑" panose="020B0503020204020204" charset="-122"/>
              </a:rPr>
              <a:t>容器（</a:t>
            </a:r>
            <a:r>
              <a:rPr lang="en-US" altLang="zh-CN" sz="2400" i="0" dirty="0">
                <a:solidFill>
                  <a:srgbClr val="FF0000"/>
                </a:solidFill>
                <a:effectLst/>
                <a:ea typeface="微软雅黑" panose="020B0503020204020204" charset="-122"/>
              </a:rPr>
              <a:t>LXC</a:t>
            </a:r>
            <a:r>
              <a:rPr lang="zh-CN" altLang="en-US" sz="2400" i="0" dirty="0">
                <a:solidFill>
                  <a:srgbClr val="FF0000"/>
                </a:solidFill>
                <a:effectLst/>
                <a:ea typeface="微软雅黑" panose="020B0503020204020204" charset="-122"/>
              </a:rPr>
              <a:t>）</a:t>
            </a:r>
            <a:r>
              <a:rPr lang="zh-CN" altLang="en-US" sz="2000" i="0" dirty="0">
                <a:effectLst/>
                <a:ea typeface="微软雅黑" panose="020B0503020204020204" charset="-122"/>
              </a:rPr>
              <a:t>等技术</a:t>
            </a:r>
            <a:r>
              <a:rPr lang="zh-CN" altLang="en-US" sz="2000" dirty="0">
                <a:ea typeface="微软雅黑" panose="020B0503020204020204" charset="-122"/>
              </a:rPr>
              <a:t>，</a:t>
            </a:r>
            <a:r>
              <a:rPr lang="zh-CN" altLang="en-US" sz="2000" dirty="0"/>
              <a:t>依赖于</a:t>
            </a:r>
            <a:r>
              <a:rPr lang="en-US" altLang="zh-CN" sz="2000" dirty="0"/>
              <a:t>Linux</a:t>
            </a:r>
            <a:r>
              <a:rPr lang="zh-CN" altLang="en-US" sz="2000" dirty="0"/>
              <a:t>内核特性：</a:t>
            </a:r>
            <a:r>
              <a:rPr lang="en-US" altLang="zh-CN" sz="2000" dirty="0"/>
              <a:t>Namespace</a:t>
            </a:r>
            <a:r>
              <a:rPr lang="zh-CN" altLang="en-US" sz="2000" dirty="0"/>
              <a:t>和</a:t>
            </a:r>
            <a:r>
              <a:rPr lang="en-US" altLang="zh-CN" sz="2000" dirty="0" err="1"/>
              <a:t>Cgroup</a:t>
            </a:r>
            <a:r>
              <a:rPr lang="zh-CN" altLang="en-US" sz="2000" i="0" dirty="0">
                <a:effectLst/>
                <a:ea typeface="微软雅黑" panose="020B0503020204020204" charset="-122"/>
              </a:rPr>
              <a:t>，在 </a:t>
            </a:r>
            <a:r>
              <a:rPr lang="en-US" altLang="zh-CN" sz="2000" i="0" dirty="0">
                <a:effectLst/>
                <a:ea typeface="微软雅黑" panose="020B0503020204020204" charset="-122"/>
              </a:rPr>
              <a:t>LXC </a:t>
            </a:r>
            <a:r>
              <a:rPr lang="zh-CN" altLang="en-US" sz="2000" i="0" dirty="0">
                <a:effectLst/>
                <a:ea typeface="微软雅黑" panose="020B0503020204020204" charset="-122"/>
              </a:rPr>
              <a:t>的基础上 </a:t>
            </a:r>
            <a:r>
              <a:rPr lang="en-US" altLang="zh-CN" sz="2000" i="0" dirty="0">
                <a:effectLst/>
                <a:ea typeface="微软雅黑" panose="020B0503020204020204" charset="-122"/>
              </a:rPr>
              <a:t>Docker </a:t>
            </a:r>
            <a:r>
              <a:rPr lang="zh-CN" altLang="en-US" sz="2000" i="0" dirty="0">
                <a:effectLst/>
                <a:ea typeface="微软雅黑" panose="020B0503020204020204" charset="-122"/>
              </a:rPr>
              <a:t>进行了进一步的封装</a:t>
            </a:r>
            <a:endParaRPr lang="en-US" altLang="zh-CN" sz="2000" i="0" dirty="0">
              <a:effectLst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9090" y="2719817"/>
            <a:ext cx="3199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u="sng" dirty="0">
                <a:solidFill>
                  <a:srgbClr val="FF0000"/>
                </a:solidFill>
              </a:rPr>
              <a:t>Docker</a:t>
            </a:r>
            <a:r>
              <a:rPr lang="zh-CN" altLang="en-US" sz="2800" u="sng" dirty="0">
                <a:solidFill>
                  <a:srgbClr val="FF0000"/>
                </a:solidFill>
              </a:rPr>
              <a:t>有什么用</a:t>
            </a:r>
            <a:r>
              <a:rPr lang="en-US" altLang="zh-CN" sz="2800" u="sng" dirty="0">
                <a:solidFill>
                  <a:srgbClr val="FF0000"/>
                </a:solidFill>
              </a:rPr>
              <a:t>?</a:t>
            </a:r>
            <a:endParaRPr lang="zh-CN" altLang="en-US" sz="2800" u="sng" dirty="0">
              <a:solidFill>
                <a:srgbClr val="FF0000"/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637" y="4555041"/>
            <a:ext cx="4069599" cy="220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816902" y="5498406"/>
            <a:ext cx="556273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i="0" dirty="0">
                <a:effectLst/>
              </a:rPr>
              <a:t>容器就像一个</a:t>
            </a:r>
            <a:r>
              <a:rPr lang="zh-CN" altLang="en-US" sz="2400" b="0" i="0" dirty="0">
                <a:solidFill>
                  <a:srgbClr val="FF0000"/>
                </a:solidFill>
                <a:effectLst/>
              </a:rPr>
              <a:t>集装箱</a:t>
            </a:r>
            <a:r>
              <a:rPr lang="zh-CN" altLang="en-US" sz="2000" b="0" i="0" dirty="0">
                <a:effectLst/>
              </a:rPr>
              <a:t>一样，提供了软件运行的</a:t>
            </a:r>
            <a:r>
              <a:rPr lang="zh-CN" altLang="en-US" sz="2000" b="1" i="0" dirty="0">
                <a:effectLst/>
              </a:rPr>
              <a:t>最小化环境</a:t>
            </a:r>
            <a:r>
              <a:rPr lang="zh-CN" altLang="en-US" sz="2000" b="0" i="0" dirty="0">
                <a:effectLst/>
              </a:rPr>
              <a:t>，将应用与其需要的环境一起打包成为</a:t>
            </a:r>
            <a:r>
              <a:rPr lang="zh-CN" altLang="en-US" sz="2000" b="1" i="0" dirty="0">
                <a:effectLst/>
              </a:rPr>
              <a:t>镜像</a:t>
            </a:r>
            <a:r>
              <a:rPr lang="zh-CN" altLang="en-US" sz="2000" b="0" i="0" dirty="0">
                <a:effectLst/>
              </a:rPr>
              <a:t>，便可以在开发与运维之间沟通与传输。</a:t>
            </a:r>
            <a:endParaRPr lang="zh-CN" altLang="en-US" sz="20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62405" y="2256155"/>
            <a:ext cx="992632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/>
              <a:t>      Graph在Docker架构中扮演已下载容器镜像的保管者，以及已下载容器镜像之间关系的记录者。一方面，Graph存储着本地具有版本信息的文件系统镜像，另一方面也通过GraphDB记录着所有文件系统镜像彼此之间的关系。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其中，GraphDB是一个构建在SQLite之上的小型图数据库，实现了节点的命名以及节点之间关联关系的记录。它仅仅实现了大多数图数据库所拥有的一个小的子集，但是提供了简单的接口表示节点之间的关系。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同时在Graph的本地目录中，关于每一个的容器镜像，具体存储的信息有：该容器镜像的元数据，容器镜像的大小信息，以及该容器镜像所代表的具体rootfs。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80110" y="824865"/>
            <a:ext cx="5160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ym typeface="+mn-ea"/>
              </a:rPr>
              <a:t>4、 Graph</a:t>
            </a:r>
            <a:endParaRPr lang="zh-CN" altLang="en-US" sz="2800" b="1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40510" y="1249045"/>
            <a:ext cx="940816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/>
              <a:t>      Driver是Docker架构中的驱动模块。通过Driver驱动，Docker可以实现对Docker容器执行环境的定制。由于Docker运行的生命周期中，并非用户所有的操作都是针对Docker容器的管理，另外还有关于Docker运行信息的获取，Graph的存储与记录等。因此，为了将Docker容器的管理从Docker Daemon内部业务逻辑中区分开来，设计了Driver层驱动来接管所有这部分请求。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在Docker Driver的实现中，可以分为以下三类驱动：graphdriver、networkdriver和execdriver。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graphdriver主要用于完成容器镜像的管理，包括存储与获取。即当用户需要下载指定的容器镜像时，graphdriver将容器镜像存储在本地的指定目录；同时当用户需要使用指定的容器镜像来创建容器的rootfs时，graphdriver从本地镜像存储目录中获取指定的容器镜像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在graphdriver的初始化过程之前，有4种文件系统或类文件系统在其内部注册，它们分别是aufs、btrfs、vfs和devmapper。而Docker在初始化之时，通过获取系统环境变量”DOCKER_DRIVER”来提取所使用driver的指定类型。而之后所有的graph操作，都使用该driver来执行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1515" y="525780"/>
            <a:ext cx="4876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ym typeface="+mn-ea"/>
              </a:rPr>
              <a:t>5、 Driver</a:t>
            </a:r>
            <a:endParaRPr lang="zh-CN" altLang="en-US" sz="2800" b="1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70430" y="2552065"/>
            <a:ext cx="830643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</a:t>
            </a:r>
            <a:r>
              <a:rPr lang="zh-CN" altLang="en-US"/>
              <a:t>libcontainer是Docker架构中一个使用Go语言设计实现的库，设计初衷是希望该库可以不依靠任何依赖，直接访问内核中与容器相关的API。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正是由于libcontainer的存在，Docker可以直接调用libcontainer，而最终操纵容器的namespace、cgroups、apparmor、网络设备以及防火墙规则等。这一系列操作的完成都不需要依赖LXC或者其他包。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另外，libcontainer提供了一整套标准的接口来满足上层对容器管理的需求。或者说，libcontainer屏蔽了Docker上层对容器的直接管理。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80110" y="777240"/>
            <a:ext cx="5631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ym typeface="+mn-ea"/>
              </a:rPr>
              <a:t>6、 libcontainer</a:t>
            </a:r>
            <a:endParaRPr lang="zh-CN" altLang="en-US" sz="2800" b="1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7790" y="2712085"/>
            <a:ext cx="99434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Docker container（Docker容器）是Docker架构中服务交付的最终体现形式。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Docker按照用户的需求与指令，订制相应的Docker容器：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* 用户通过指定容器镜像，使得Docker容器可以自定义rootfs等文件系统；</a:t>
            </a:r>
            <a:endParaRPr lang="zh-CN" altLang="en-US"/>
          </a:p>
          <a:p>
            <a:r>
              <a:rPr lang="zh-CN" altLang="en-US"/>
              <a:t>      * 用户通过指定计算资源的配额，使得Docker容器使用指定的计算资源；</a:t>
            </a:r>
            <a:endParaRPr lang="zh-CN" altLang="en-US"/>
          </a:p>
          <a:p>
            <a:r>
              <a:rPr lang="zh-CN" altLang="en-US"/>
              <a:t>      * 用户通过配置网络及其安全策略，使得Docker容器拥有独立且安全的网络环境；</a:t>
            </a:r>
            <a:endParaRPr lang="zh-CN" altLang="en-US"/>
          </a:p>
          <a:p>
            <a:r>
              <a:rPr lang="zh-CN" altLang="en-US"/>
              <a:t>      * 用户通过指定运行的命令，使得Docker容器执行指定的工作。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11225" y="683260"/>
            <a:ext cx="3791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ym typeface="+mn-ea"/>
              </a:rPr>
              <a:t>7、 Docker container</a:t>
            </a:r>
            <a:endParaRPr lang="zh-CN" altLang="en-US" sz="2800" b="1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68090" y="2507615"/>
            <a:ext cx="46558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/>
              <a:t>示例分析</a:t>
            </a:r>
            <a:endParaRPr lang="zh-CN" altLang="en-US" sz="7200"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7085" y="161290"/>
            <a:ext cx="8210550" cy="66776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0055" y="486410"/>
            <a:ext cx="27209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 b="1"/>
              <a:t>Docker   Pull</a:t>
            </a:r>
            <a:endParaRPr lang="en-US" altLang="zh-CN" sz="4800" b="1"/>
          </a:p>
          <a:p>
            <a:r>
              <a:rPr lang="zh-CN" altLang="en-US" sz="4800" b="1"/>
              <a:t>示例分析</a:t>
            </a:r>
            <a:endParaRPr lang="zh-CN" altLang="en-US" sz="4800" b="1"/>
          </a:p>
        </p:txBody>
      </p:sp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2350" y="1847215"/>
            <a:ext cx="1038288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</a:t>
            </a:r>
            <a:r>
              <a:rPr lang="zh-CN" altLang="en-US"/>
              <a:t>(1) Docker Client接受docker pull命令，解析完请求以及收集完请求参数之后，发送一个HTTP请求给Docker Server，HTTP请求方法为POST，请求URL为”/images/create? “+”xxx”；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(2) Docker Server接受以上HTTP请求，并交给mux.Router，mux.Router通过URL以及请求方法来确定执行该请求的具体handler；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(3) mux.Router将请求路由分发至相应的handler，具体为PostImagesCreate；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(4) 在PostImageCreate这个handler之中，一个名为”pull”的job被创建，并开始执行；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(5) 名为”pull”的job在执行过程中，执行pullRepository操作，即从Docker Registry中下载相应的一个或者多个image；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(6) 名为”pull”的job将下载的image交给graphdriver；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(7) graphdriver负责将image进行存储，一方创建graph对象，另一方面在GraphDB中记录image之间的关系。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02920" y="840105"/>
            <a:ext cx="5081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步骤：</a:t>
            </a:r>
            <a:endParaRPr lang="zh-CN" altLang="en-US" sz="2800" b="1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3305" y="85090"/>
            <a:ext cx="8004810" cy="66865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9400" y="888365"/>
            <a:ext cx="3593465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400" b="1">
                <a:sym typeface="+mn-ea"/>
              </a:rPr>
              <a:t>Docker   run</a:t>
            </a:r>
            <a:endParaRPr lang="en-US" altLang="zh-CN" sz="4400" b="1"/>
          </a:p>
          <a:p>
            <a:r>
              <a:rPr lang="zh-CN" altLang="en-US" sz="4400" b="1">
                <a:sym typeface="+mn-ea"/>
              </a:rPr>
              <a:t>示例分析</a:t>
            </a:r>
            <a:endParaRPr lang="zh-CN" altLang="en-US" sz="4400" b="1"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1370" y="729615"/>
            <a:ext cx="11487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步骤：</a:t>
            </a:r>
            <a:endParaRPr lang="zh-CN" altLang="en-US" sz="2800" b="1"/>
          </a:p>
        </p:txBody>
      </p:sp>
      <p:sp>
        <p:nvSpPr>
          <p:cNvPr id="3" name="文本框 2"/>
          <p:cNvSpPr txBox="1"/>
          <p:nvPr/>
        </p:nvSpPr>
        <p:spPr>
          <a:xfrm>
            <a:off x="1084580" y="1485265"/>
            <a:ext cx="1022540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</a:t>
            </a:r>
            <a:r>
              <a:rPr lang="zh-CN" altLang="en-US"/>
              <a:t>(1) Docker Client接受docker run命令，解析完请求以及收集完请求参数之后，发送一个HTTP请求给Docker Server，HTTP请求方法为POST，请求URL为”/containers/create? “+”xxx”；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(2) Docker Server接受以上HTTP请求，并交给mux.Router，mux.Router通过URL以及请求方法来确定执行该请求的具体handler；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(3) mux.Router将请求路由分发至相应的handler，具体为PostContainersCreate；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(4) 在PostImageCreate这个handler之中，一个名为”create”的job被创建，并开始让该job运行；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(5) 名为”create”的job在运行过程中，执行Container.Create操作，该操作需要获取容器镜像来为Docker容器创建rootfs，即调用graphdriver；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(6) graphdriver从Graph中获取创建Docker容器rootfs所需要的所有的镜像；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(7) graphdriver将rootfs所有镜像，加载安装至Docker容器指定的文件目录下；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37995" y="1736725"/>
            <a:ext cx="871601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</a:t>
            </a:r>
            <a:r>
              <a:rPr lang="zh-CN" altLang="en-US"/>
              <a:t>(8) 若以上操作全部正常执行，没有返回错误或异常，则Docker Client收到Docker Server返回状态之后，发起第二次HTTP请求。请求方法为”POST”，请求URL为”/containers/”+container_ID+”/start”；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(9) Docker Server接受以上HTTP请求，并交给mux.Router，mux.Router通过URL以及请求方法来确定执行该请求的具体handler；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(10) mux.Router将请求路由分发至相应的handler，具体为PostContainersStart；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(11) 在PostContainersStart这个handler之中，名为”start”的job被创建，并开始执行；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(12) 名为”start”的job执行完初步的配置工作后，开始配置与创建网络环境，调用networkdriver；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520" y="224407"/>
            <a:ext cx="10515600" cy="913259"/>
          </a:xfrm>
        </p:spPr>
        <p:txBody>
          <a:bodyPr/>
          <a:lstStyle/>
          <a:p>
            <a:r>
              <a:rPr lang="en-US" altLang="zh-CN" sz="4000" b="0" i="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Linux </a:t>
            </a:r>
            <a:r>
              <a:rPr lang="zh-CN" altLang="en-US" sz="4000" b="0" i="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容器（</a:t>
            </a:r>
            <a:r>
              <a:rPr lang="en-US" altLang="zh-CN" sz="4000" b="0" i="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LXC</a:t>
            </a:r>
            <a:r>
              <a:rPr lang="zh-CN" altLang="en-US" sz="4000" b="0" i="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1770" y="1052977"/>
            <a:ext cx="10515600" cy="4765413"/>
          </a:xfrm>
        </p:spPr>
        <p:txBody>
          <a:bodyPr/>
          <a:lstStyle/>
          <a:p>
            <a:r>
              <a:rPr lang="en-US" altLang="zh-CN" sz="24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Linux </a:t>
            </a:r>
            <a:r>
              <a:rPr lang="zh-CN" altLang="en-US" sz="24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容器不是模拟一个完整的操作系统，而是对进程进行隔离。</a:t>
            </a:r>
            <a:endParaRPr lang="en-US" altLang="zh-CN" sz="2400" b="1" i="0" dirty="0">
              <a:solidFill>
                <a:srgbClr val="111111"/>
              </a:solidFill>
              <a:effectLst/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zh-CN" altLang="en-US" sz="2400" dirty="0"/>
              <a:t>所以只能运行在底层操作系统相同或相似的环境下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Docker </a:t>
            </a:r>
            <a:r>
              <a:rPr lang="zh-CN" altLang="en-US" sz="24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属于 </a:t>
            </a:r>
            <a:r>
              <a:rPr lang="en-US" altLang="zh-CN" sz="24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Linux </a:t>
            </a:r>
            <a:r>
              <a:rPr lang="zh-CN" altLang="en-US" sz="24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容器的一种封装，提供简单易用的容器使用接口</a:t>
            </a:r>
            <a:r>
              <a:rPr lang="zh-CN" altLang="en-US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。</a:t>
            </a:r>
            <a:endParaRPr lang="en-US" altLang="zh-CN" b="1" i="0" dirty="0">
              <a:solidFill>
                <a:srgbClr val="111111"/>
              </a:solidFill>
              <a:effectLst/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770" y="3505692"/>
            <a:ext cx="4701466" cy="33152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866" y="3562503"/>
            <a:ext cx="5261304" cy="304826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4236" y="2916172"/>
            <a:ext cx="327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需要完整的操作系统，运行在物理硬件之上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173599" y="313636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运行于操作系统内核之上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53920" y="1264920"/>
            <a:ext cx="777176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>
                <a:sym typeface="+mn-ea"/>
              </a:rPr>
              <a:t>      (13) networkdriver需要为指定的Docker容器创建网络接口设备，并为其分配IP，port，以及设置防火墙规则，相应的操作转交至libcontainer中的netlink包来完成；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  (14) netlink完成Docker容器的网络环境配置与创建；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  (15) 返回至名为”start”的job，执行完一些辅助性操作后，job开始执行用户指令，调用execdriver；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   (16) execdriver被调用，初始化Docker容器内部的运行环境，如命名空间，资源控制与隔离，以及用户命令的执行，相应的操作转交至libcontainer来完成；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  (17) libcontainer被调用，完成Docker容器内部的运行环境初始化，并最终执行用户要求启动的命令。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319655"/>
            <a:ext cx="9144000" cy="1659890"/>
          </a:xfrm>
        </p:spPr>
        <p:txBody>
          <a:bodyPr/>
          <a:p>
            <a:r>
              <a:rPr lang="zh-CN" altLang="en-US"/>
              <a:t>内核特性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0000"/>
          </a:bodyPr>
          <a:p>
            <a:r>
              <a:rPr lang="en-US" altLang="zh-CN"/>
              <a:t>																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						</a:t>
            </a:r>
            <a:r>
              <a:rPr lang="zh-CN" altLang="en-US"/>
              <a:t>八步</a:t>
            </a:r>
            <a:r>
              <a:rPr lang="zh-CN" altLang="en-US"/>
              <a:t>安完</a:t>
            </a:r>
            <a:r>
              <a:rPr lang="en-US" altLang="zh-CN"/>
              <a:t>Docker</a:t>
            </a:r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)`L{KXI5~PE[3HIIUJ26SX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435" y="213995"/>
            <a:ext cx="11051540" cy="641794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8980" y="723900"/>
            <a:ext cx="10624820" cy="5453380"/>
          </a:xfrm>
        </p:spPr>
        <p:txBody>
          <a:bodyPr/>
          <a:p>
            <a:r>
              <a:rPr lang="en-US" altLang="zh-CN" sz="3200"/>
              <a:t>1.</a:t>
            </a:r>
            <a:r>
              <a:rPr lang="zh-CN" altLang="en-US" sz="3200"/>
              <a:t> Namespace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/>
              <a:t>       </a:t>
            </a:r>
            <a:r>
              <a:rPr lang="zh-CN" altLang="en-US" sz="2000"/>
              <a:t>"namespace"通常被翻译为「命名空间」，听起来好像比较抽象，其实重点是在这个"space"。它和描述进程的虚拟地址空间的address space一样，都是提供一种独占的视角（假象）。只是address space针对的是进程的地址，而namespace针对的是docker container，且维度更多。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   但它们的目的都是一样的：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   </a:t>
            </a:r>
            <a:r>
              <a:rPr lang="zh-CN" altLang="en-US" sz="2000">
                <a:solidFill>
                  <a:srgbClr val="FF0000"/>
                </a:solidFill>
              </a:rPr>
              <a:t>隔离</a:t>
            </a:r>
            <a:r>
              <a:rPr lang="zh-CN" altLang="en-US" sz="2000"/>
              <a:t>，以尽可能地减少互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   相的干扰和影响。</a:t>
            </a:r>
            <a:endParaRPr lang="zh-CN" altLang="en-US" sz="2000"/>
          </a:p>
        </p:txBody>
      </p:sp>
      <p:pic>
        <p:nvPicPr>
          <p:cNvPr id="4" name="图片 3" descr="v2-c674d3bdea7bee8845f95ad36eea9295_1440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1275" y="2987040"/>
            <a:ext cx="6408420" cy="29565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4400"/>
              <a:t>文件系统 - Mount</a:t>
            </a:r>
            <a:endParaRPr lang="zh-CN" altLang="en-US" sz="4400"/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en-US" altLang="zh-CN" sz="3200"/>
              <a:t>mount space中，进程对文件系统</a:t>
            </a:r>
            <a:r>
              <a:rPr sz="3200"/>
              <a:t>的</a:t>
            </a:r>
            <a:r>
              <a:rPr lang="en-US" altLang="zh-CN" sz="3200"/>
              <a:t>mount/unmount操作都被“隐藏”了起来，对其他space不可见，也不会影响到其他的space。</a:t>
            </a:r>
            <a:endParaRPr lang="en-US" altLang="zh-CN" sz="3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96265"/>
            <a:ext cx="10515600" cy="5581015"/>
          </a:xfrm>
        </p:spPr>
        <p:txBody>
          <a:bodyPr/>
          <a:p>
            <a:pPr marL="0" indent="0">
              <a:buNone/>
            </a:pPr>
            <a:r>
              <a:rPr lang="zh-CN" altLang="en-US" sz="4000"/>
              <a:t>进程间通信 - IPC</a:t>
            </a:r>
            <a:endParaRPr lang="zh-CN" altLang="en-US" sz="4000"/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en-US" altLang="zh-CN" sz="2000"/>
              <a:t>容器中进程交互还是采用了 Linux 常见的进程间交互方法(interprocess communication – IPC), 包括信号量、消息队列和共享内存等。然而同 VM 不同的是，容器的进程间交互实际上还是 host 上具有相同 pid 命名空间中的进程间交互，因此需要在 IPC 资源申请时加入命名空间信息，每个 IPC 资源有一个唯一的 32 位 id。</a:t>
            </a:r>
            <a:endParaRPr lang="en-US" altLang="zh-CN" sz="2000"/>
          </a:p>
        </p:txBody>
      </p:sp>
      <p:pic>
        <p:nvPicPr>
          <p:cNvPr id="4" name="图片 3" descr="_PLR@WZ5WDV8`{N5(M9AOV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2675" y="3388995"/>
            <a:ext cx="7486650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05790"/>
            <a:ext cx="10515600" cy="5571490"/>
          </a:xfrm>
        </p:spPr>
        <p:txBody>
          <a:bodyPr/>
          <a:p>
            <a:pPr marL="0" indent="0">
              <a:buNone/>
            </a:pPr>
            <a:r>
              <a:rPr lang="zh-CN" altLang="en-US" sz="4000"/>
              <a:t>主机域名 - UTS</a:t>
            </a:r>
            <a:endParaRPr lang="zh-CN" altLang="en-US" sz="4000"/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en-US" altLang="zh-CN" sz="2000"/>
              <a:t>由于多个container是共享OS内核的，因而像UTS里的os type和os release等信息是不可能更改的，但是每个container可以有自己独立的host name和domain name，以便于标识和区分（比如可以通过主机名来访问网络中的机器），这就是UTS namespace的作用。</a:t>
            </a:r>
            <a:endParaRPr lang="en-US" altLang="zh-CN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4690" y="3106420"/>
            <a:ext cx="7687310" cy="31394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42975"/>
            <a:ext cx="10515600" cy="5234305"/>
          </a:xfrm>
        </p:spPr>
        <p:txBody>
          <a:bodyPr/>
          <a:p>
            <a:pPr marL="0" indent="0">
              <a:buNone/>
            </a:pPr>
            <a:r>
              <a:rPr lang="zh-CN" altLang="en-US" sz="4000"/>
              <a:t>进程编号 - PID</a:t>
            </a:r>
            <a:endParaRPr lang="zh-CN" altLang="en-US" sz="4000"/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en-US" altLang="zh-CN" sz="2000"/>
              <a:t>当你启动了多个container，然后在每个container内部用"ps"命令看一下，你会发现它们都有一个PID为1的进程。要知道，在一个Linux系统中，应该只有一个1号进程（以前是SysVinit，现在是systemd）。</a:t>
            </a:r>
            <a:endParaRPr lang="en-US" altLang="zh-CN" sz="2000"/>
          </a:p>
          <a:p>
            <a:pPr marL="0" indent="0">
              <a:buNone/>
            </a:pPr>
            <a:endParaRPr lang="en-US" altLang="zh-CN" sz="2000"/>
          </a:p>
          <a:p>
            <a:pPr marL="0" indent="0">
              <a:buNone/>
            </a:pPr>
            <a:r>
              <a:rPr lang="en-US" altLang="zh-CN" sz="2000"/>
              <a:t>想想Linux上物理地址也是唯一的，但不同的进程不是可以有相同的虚拟地址嘛，只要通过page table映射一下就可以了。同样地，这些container内部PID为1的进程，也会映射到host上其对应的真实的PID号上。从Linux host的视角，这都是些普通进程，但在container内部，它们却有了特殊的地位和意义。</a:t>
            </a:r>
            <a:endParaRPr lang="en-US" altLang="zh-CN"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33550" y="1490345"/>
            <a:ext cx="841375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62025"/>
            <a:ext cx="10515600" cy="5215255"/>
          </a:xfrm>
        </p:spPr>
        <p:txBody>
          <a:bodyPr/>
          <a:p>
            <a:pPr marL="0" indent="0">
              <a:buNone/>
            </a:pPr>
            <a:r>
              <a:rPr lang="zh-CN" altLang="en-US" sz="4000"/>
              <a:t>网络设备 - network</a:t>
            </a:r>
            <a:endParaRPr lang="zh-CN" altLang="en-US" sz="4000"/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en-US" altLang="zh-CN" sz="2000"/>
              <a:t>针对网络的namespace。在每个network space内部，可以有独立的网络设备（虚拟的或者真实的）、IP地址、路由表和防火墙规则等。其中的应用所bind的端口也是per-namespace的，比如http默认使用的是80端口，使用network space后，同一host上的各个container内部就都可以运行各自的web server。</a:t>
            </a:r>
            <a:endParaRPr lang="en-US" altLang="zh-CN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885" y="3475990"/>
            <a:ext cx="5775960" cy="29108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1" y="473181"/>
            <a:ext cx="10852237" cy="648000"/>
          </a:xfrm>
        </p:spPr>
        <p:txBody>
          <a:bodyPr/>
          <a:lstStyle/>
          <a:p>
            <a:r>
              <a:rPr lang="en-US" altLang="zh-CN" sz="4000" dirty="0"/>
              <a:t>2</a:t>
            </a:r>
            <a:r>
              <a:rPr lang="zh-CN" altLang="en-US" sz="4000" dirty="0"/>
              <a:t>、为什么使用</a:t>
            </a:r>
            <a:r>
              <a:rPr lang="en-US" altLang="zh-CN" sz="4000" dirty="0"/>
              <a:t>docker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i="0" u="none" strike="noStrike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环境配置的难题</a:t>
            </a:r>
            <a:endParaRPr lang="zh-CN" altLang="en-US" sz="2800" b="1" i="0" u="none" strike="noStrike" dirty="0">
              <a:solidFill>
                <a:srgbClr val="FF0000"/>
              </a:solidFill>
              <a:effectLst/>
              <a:latin typeface="Georgia" panose="02040502050405020303" pitchFamily="18" charset="0"/>
            </a:endParaRPr>
          </a:p>
          <a:p>
            <a:r>
              <a:rPr lang="zh-CN" altLang="en-US" sz="28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软件开发最大的麻烦事之一，就是环境配置。用户计算机的环境都不相同，你怎么知道自家的软件，能在那些机器跑起来？操作系统的设置，各种库和组件的安装。只有它们都正确，软件才能运行。举例来说，安装一个 </a:t>
            </a:r>
            <a:r>
              <a:rPr lang="en-US" altLang="zh-CN" sz="28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Python </a:t>
            </a:r>
            <a:r>
              <a:rPr lang="zh-CN" altLang="en-US" sz="28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应用，计算机必须有 </a:t>
            </a:r>
            <a:r>
              <a:rPr lang="en-US" altLang="zh-CN" sz="28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Python </a:t>
            </a:r>
            <a:r>
              <a:rPr lang="zh-CN" altLang="en-US" sz="28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引擎，还必须有各种依赖，可能还要配置环境变量。能不能从根本上解决问题，软件可以带环境安装？也就是说，安装的时候，把原始环境一模一样地复制过来。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06780"/>
            <a:ext cx="10515600" cy="5270500"/>
          </a:xfrm>
        </p:spPr>
        <p:txBody>
          <a:bodyPr/>
          <a:p>
            <a:pPr marL="0" indent="0">
              <a:buNone/>
            </a:pPr>
            <a:r>
              <a:rPr lang="zh-CN" altLang="en-US" sz="4000"/>
              <a:t>用户控制 - User</a:t>
            </a:r>
            <a:endParaRPr lang="zh-CN" altLang="en-US" sz="4000"/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en-US" altLang="zh-CN" sz="2000"/>
              <a:t>在host上全局的user id(uid)和group id(gid)，到了user namespace内部就分别被映射成了各自的kuid和kgid。这样做有什么用呢？比如在container内部是root用户（kuid为0），可以「为所欲为」，但是在container外部，就是一个普通的unprivileged user（uid非0）。</a:t>
            </a:r>
            <a:endParaRPr lang="en-US" altLang="zh-CN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2235" y="3576955"/>
            <a:ext cx="6907530" cy="237236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	</a:t>
            </a:r>
            <a:r>
              <a:rPr lang="en-US" altLang="zh-CN" sz="3200"/>
              <a:t>Namespace: </a:t>
            </a:r>
            <a:r>
              <a:rPr lang="zh-CN" altLang="en-US" sz="3200"/>
              <a:t>隔离，进程只能看到</a:t>
            </a:r>
            <a:r>
              <a:rPr lang="en-US" altLang="zh-CN" sz="3200"/>
              <a:t>Namespace</a:t>
            </a:r>
            <a:r>
              <a:rPr lang="zh-CN" altLang="en-US" sz="3200"/>
              <a:t>内的</a:t>
            </a:r>
            <a:r>
              <a:rPr lang="en-US" altLang="zh-CN" sz="3200"/>
              <a:t>“</a:t>
            </a:r>
            <a:r>
              <a:rPr lang="zh-CN" altLang="en-US" sz="3200"/>
              <a:t>世界</a:t>
            </a:r>
            <a:r>
              <a:rPr lang="en-US" altLang="zh-CN" sz="3200"/>
              <a:t>”</a:t>
            </a:r>
            <a:r>
              <a:rPr lang="zh-CN" altLang="en-US" sz="3200"/>
              <a:t>，对网络资源隔离。</a:t>
            </a:r>
            <a:r>
              <a:rPr lang="en-US" altLang="zh-CN" sz="3200"/>
              <a:t>Namespace</a:t>
            </a:r>
            <a:r>
              <a:rPr lang="zh-CN" altLang="en-US" sz="3200"/>
              <a:t>是</a:t>
            </a:r>
            <a:r>
              <a:rPr lang="en-US" altLang="zh-CN" sz="3200"/>
              <a:t>Linux</a:t>
            </a:r>
            <a:r>
              <a:rPr lang="zh-CN" altLang="en-US" sz="3200"/>
              <a:t>的强大特性，保证容器间不会互相影响。</a:t>
            </a:r>
            <a:endParaRPr lang="zh-CN" altLang="en-US" sz="3200"/>
          </a:p>
          <a:p>
            <a:pPr marL="0" indent="0">
              <a:buNone/>
            </a:pPr>
            <a:endParaRPr lang="zh-CN" altLang="en-US" sz="3200"/>
          </a:p>
          <a:p>
            <a:pPr marL="0" indent="0">
              <a:buNone/>
            </a:pPr>
            <a:r>
              <a:rPr lang="en-US" altLang="zh-CN" sz="2800"/>
              <a:t>Cgroups</a:t>
            </a:r>
            <a:r>
              <a:rPr lang="zh-CN" altLang="en-US" sz="2800"/>
              <a:t>： 限制，给</a:t>
            </a:r>
            <a:r>
              <a:rPr lang="en-US" altLang="zh-CN" sz="2800"/>
              <a:t>Namespace</a:t>
            </a:r>
            <a:r>
              <a:rPr lang="zh-CN" altLang="en-US" sz="2800"/>
              <a:t>围上一圈墙，进程资源限制</a:t>
            </a:r>
            <a:endParaRPr lang="zh-CN" altLang="en-US" sz="2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26235" y="1361440"/>
            <a:ext cx="8938895" cy="43053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33145"/>
            <a:ext cx="10515600" cy="514413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 sz="4000"/>
              <a:t>C</a:t>
            </a:r>
            <a:r>
              <a:rPr lang="zh-CN" altLang="en-US" sz="4000"/>
              <a:t>group是什么？</a:t>
            </a:r>
            <a:endParaRPr lang="zh-CN" altLang="en-US" sz="4000"/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en-US" altLang="zh-CN" sz="2000"/>
              <a:t>"cgroup"代表的是"control group"，这里"group"是进程的集合。“进程的集合”似乎不是一个新鲜的概念，「进程组」不就是吗？对，但「进程组」的这个集合包括的是协同工作的一组进程（比如作为整体去接收信号），而cgroup这个集合的主要目的在于控制资源的使用：多个进程作为一个整体享有资源的配额（quota），同时接受资源的限制。</a:t>
            </a:r>
            <a:endParaRPr lang="en-US" altLang="zh-CN" sz="2000"/>
          </a:p>
          <a:p>
            <a:pPr marL="0" indent="0">
              <a:buNone/>
            </a:pPr>
            <a:endParaRPr lang="en-US" altLang="zh-CN" sz="2000"/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en-US" altLang="zh-CN" sz="2000"/>
              <a:t>在cgroup出现之前，只能对一个进程做一些资源控制，例如通过"nice"值限定对CPU的使用，或者用ulimit限制一个进程的打开文件上限、栈大小等。而cgroup可以对进程进行任意的分组，如何分组是用户自定义的，一个group即对应一个docker container。</a:t>
            </a:r>
            <a:endParaRPr lang="en-US" altLang="zh-CN" sz="2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05535"/>
            <a:ext cx="10515600" cy="5071745"/>
          </a:xfrm>
        </p:spPr>
        <p:txBody>
          <a:bodyPr/>
          <a:p>
            <a:pPr marL="0" indent="0">
              <a:buNone/>
            </a:pPr>
            <a:r>
              <a:rPr lang="en-US" altLang="zh-CN" sz="4000"/>
              <a:t>Cgroup</a:t>
            </a:r>
            <a:r>
              <a:rPr lang="zh-CN" altLang="en-US" sz="4000"/>
              <a:t>下的四个功能</a:t>
            </a:r>
            <a:endParaRPr lang="zh-CN" altLang="en-US" sz="4000"/>
          </a:p>
          <a:p>
            <a:endParaRPr lang="zh-CN" altLang="en-US"/>
          </a:p>
          <a:p>
            <a:r>
              <a:rPr lang="zh-CN" altLang="en-US" sz="2400"/>
              <a:t>资源限制  比如Memory子系统可以为进程组设定一个内存使用的上限，一旦进程组使用的内存达到的上限，在申请内存就会发出Out of Memory的消息</a:t>
            </a:r>
            <a:endParaRPr lang="zh-CN" altLang="en-US" sz="2400"/>
          </a:p>
          <a:p>
            <a:r>
              <a:rPr lang="zh-CN" altLang="en-US" sz="2400"/>
              <a:t>优先级设定 可以设定哪些进程组使用更大的CPU或者是磁盘IO 的资源</a:t>
            </a:r>
            <a:endParaRPr lang="zh-CN" altLang="en-US" sz="2400"/>
          </a:p>
          <a:p>
            <a:r>
              <a:rPr lang="zh-CN" altLang="en-US" sz="2400"/>
              <a:t>资源计量 可以计算进程组使用了多少系统资源，尤其在计费系统中这点非常重要</a:t>
            </a:r>
            <a:endParaRPr lang="zh-CN" altLang="en-US" sz="2400"/>
          </a:p>
          <a:p>
            <a:r>
              <a:rPr lang="zh-CN" altLang="en-US" sz="2400"/>
              <a:t>资源控制 可以将进程组挂起和恢复</a:t>
            </a:r>
            <a:endParaRPr lang="zh-CN" altLang="en-US" sz="2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42975"/>
            <a:ext cx="10515600" cy="5234305"/>
          </a:xfrm>
        </p:spPr>
        <p:txBody>
          <a:bodyPr/>
          <a:p>
            <a:pPr marL="0" indent="0">
              <a:buNone/>
            </a:pPr>
            <a:r>
              <a:rPr lang="en-US" altLang="zh-CN" sz="4000"/>
              <a:t>Docker</a:t>
            </a:r>
            <a:r>
              <a:rPr lang="zh-CN" altLang="en-US" sz="4000"/>
              <a:t>容器的能力</a:t>
            </a:r>
            <a:endParaRPr lang="zh-CN" altLang="en-US" sz="4000"/>
          </a:p>
          <a:p>
            <a:pPr marL="0" indent="0">
              <a:buNone/>
            </a:pPr>
            <a:r>
              <a:rPr lang="en-US" altLang="zh-CN"/>
              <a:t>	</a:t>
            </a:r>
            <a:endParaRPr lang="en-US" altLang="zh-CN"/>
          </a:p>
          <a:p>
            <a:pPr marL="0" indent="0">
              <a:buNone/>
            </a:pPr>
            <a:r>
              <a:rPr lang="en-US" altLang="zh-CN" sz="2800"/>
              <a:t>1.文件系统隔离：每个容器都有自己的root文件系统　</a:t>
            </a:r>
            <a:endParaRPr lang="en-US" altLang="zh-CN" sz="2800"/>
          </a:p>
          <a:p>
            <a:pPr marL="0" indent="0">
              <a:buNone/>
            </a:pPr>
            <a:r>
              <a:rPr lang="en-US" altLang="zh-CN" sz="2800"/>
              <a:t>2.进程隔离： 每个容器都运行在自己的进程环境中</a:t>
            </a:r>
            <a:endParaRPr lang="en-US" altLang="zh-CN" sz="2800"/>
          </a:p>
          <a:p>
            <a:pPr marL="0" indent="0">
              <a:buNone/>
            </a:pPr>
            <a:r>
              <a:rPr lang="en-US" altLang="zh-CN" sz="2800"/>
              <a:t>3.网络隔离：容器间的虚拟网络接口和IP地址都是分开的</a:t>
            </a:r>
            <a:endParaRPr lang="en-US" altLang="zh-CN" sz="2800"/>
          </a:p>
          <a:p>
            <a:pPr marL="0" indent="0">
              <a:buNone/>
            </a:pPr>
            <a:r>
              <a:rPr lang="en-US" altLang="zh-CN" sz="2800"/>
              <a:t>4.资源隔离和分组：使用cgroups将CPU 和内存之类的资源独立	分配给每个Docker容器</a:t>
            </a:r>
            <a:endParaRPr lang="en-US" altLang="zh-CN" sz="2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2075" y="2732405"/>
            <a:ext cx="5168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613785" y="2661920"/>
            <a:ext cx="55346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/>
              <a:t>Docker安装教程</a:t>
            </a:r>
            <a:endParaRPr lang="zh-CN" altLang="en-US" sz="4400" b="1"/>
          </a:p>
        </p:txBody>
      </p: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149425"/>
            <a:ext cx="10852237" cy="648000"/>
          </a:xfrm>
        </p:spPr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步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72490" y="796925"/>
            <a:ext cx="8361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1、</a:t>
            </a:r>
            <a:r>
              <a:t>若打开此电脑此界面没有Hyper-V，则将下面的代码保存到一bat文件中，然后以管理员身份运行，重启系统后再打开此界面就会出现Hyper-V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840" y="1442085"/>
            <a:ext cx="8172450" cy="5537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258445" y="346710"/>
            <a:ext cx="75412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/>
              <a:t>代码：</a:t>
            </a:r>
            <a:endParaRPr lang="zh-CN" altLang="en-US" sz="3600" b="1"/>
          </a:p>
        </p:txBody>
      </p:sp>
      <p:sp>
        <p:nvSpPr>
          <p:cNvPr id="8" name="文本框 7"/>
          <p:cNvSpPr txBox="1"/>
          <p:nvPr/>
        </p:nvSpPr>
        <p:spPr>
          <a:xfrm>
            <a:off x="608330" y="1656080"/>
            <a:ext cx="1101788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dir /b %SystemRoot%\servicing\Packages\*Hyper-V*.mum &gt;hyper-v.txt</a:t>
            </a:r>
            <a:endParaRPr lang="zh-CN" altLang="en-US" sz="2800"/>
          </a:p>
          <a:p>
            <a:r>
              <a:rPr lang="zh-CN" altLang="en-US" sz="2800"/>
              <a:t>for /f %%i in ('findstr /i . hyper-v.txt 2^&gt;nul') do dism /online /norestart /add-package:"%SystemRoot%\servicing\Packages\%%i"</a:t>
            </a:r>
            <a:endParaRPr lang="zh-CN" altLang="en-US" sz="2800"/>
          </a:p>
          <a:p>
            <a:r>
              <a:rPr lang="zh-CN" altLang="en-US" sz="2800"/>
              <a:t>del hyper-v.txt</a:t>
            </a:r>
            <a:endParaRPr lang="zh-CN" altLang="en-US" sz="2800"/>
          </a:p>
          <a:p>
            <a:r>
              <a:rPr lang="zh-CN" altLang="en-US" sz="2800"/>
              <a:t>Dism /online /enable-feature /featurename:Microsoft-Hyper-V-All /LimitAccess /ALL</a:t>
            </a:r>
            <a:endParaRPr lang="zh-CN" altLang="en-US" sz="2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第</a:t>
            </a:r>
            <a:r>
              <a:rPr lang="en-US" altLang="zh-CN" sz="3600"/>
              <a:t>2</a:t>
            </a:r>
            <a:r>
              <a:rPr lang="zh-CN" altLang="en-US" sz="3600"/>
              <a:t>步</a:t>
            </a:r>
            <a:endParaRPr lang="zh-CN" altLang="en-US" sz="3600"/>
          </a:p>
        </p:txBody>
      </p:sp>
      <p:sp>
        <p:nvSpPr>
          <p:cNvPr id="6" name="文本框 5"/>
          <p:cNvSpPr txBox="1"/>
          <p:nvPr/>
        </p:nvSpPr>
        <p:spPr>
          <a:xfrm>
            <a:off x="1094105" y="1610995"/>
            <a:ext cx="8997315" cy="2430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安装</a:t>
            </a:r>
            <a:r>
              <a:rPr lang="en-US" altLang="zh-CN" sz="3200" b="1"/>
              <a:t>docker desktop for windows</a:t>
            </a:r>
            <a:r>
              <a:rPr lang="zh-CN" altLang="en-US" sz="3200" b="1"/>
              <a:t>和</a:t>
            </a:r>
            <a:r>
              <a:rPr lang="en-US" altLang="zh-CN" sz="3200" b="1"/>
              <a:t>WSL2</a:t>
            </a:r>
            <a:endParaRPr lang="en-US" altLang="zh-CN" sz="3200" b="1"/>
          </a:p>
          <a:p>
            <a:r>
              <a:rPr lang="zh-CN" altLang="en-US" sz="2400"/>
              <a:t>如果不安装更新的</a:t>
            </a:r>
            <a:r>
              <a:rPr lang="en-US" altLang="zh-CN" sz="2400"/>
              <a:t>wsl2docker desktop</a:t>
            </a:r>
            <a:r>
              <a:rPr lang="zh-CN" altLang="en-US" sz="2400"/>
              <a:t>启动时将会报错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安装包我们在</a:t>
            </a:r>
            <a:r>
              <a:rPr lang="en-US" altLang="zh-CN" sz="2400"/>
              <a:t>git</a:t>
            </a:r>
            <a:r>
              <a:rPr lang="zh-CN" altLang="en-US" sz="2400"/>
              <a:t>上分享给大家</a:t>
            </a:r>
            <a:endParaRPr lang="zh-CN" altLang="en-US" sz="2400"/>
          </a:p>
          <a:p>
            <a:r>
              <a:rPr lang="zh-CN" altLang="en-US" sz="2400"/>
              <a:t>然后按提示步骤安装即可</a:t>
            </a:r>
            <a:endParaRPr lang="zh-CN" altLang="en-US" sz="2400"/>
          </a:p>
          <a:p>
            <a:r>
              <a:rPr lang="zh-CN" altLang="en-US" sz="2400"/>
              <a:t>第一次打开</a:t>
            </a:r>
            <a:r>
              <a:rPr lang="en-US" altLang="zh-CN" sz="2400"/>
              <a:t>docker desktop</a:t>
            </a:r>
            <a:r>
              <a:rPr lang="zh-CN" altLang="en-US" sz="2400"/>
              <a:t>会有教程教新手如何使用，非常方便</a:t>
            </a:r>
            <a:endParaRPr lang="zh-CN" alt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2</a:t>
            </a:r>
            <a:r>
              <a:rPr lang="zh-CN" altLang="en-US" sz="4000" dirty="0"/>
              <a:t>、为什么使用</a:t>
            </a:r>
            <a:r>
              <a:rPr lang="en-US" altLang="zh-CN" sz="4000" dirty="0"/>
              <a:t>docker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72864"/>
            <a:ext cx="10515600" cy="4667250"/>
          </a:xfrm>
        </p:spPr>
        <p:txBody>
          <a:bodyPr/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</a:rPr>
              <a:t>、提供简单轻量的建模方式</a:t>
            </a:r>
            <a:br>
              <a:rPr lang="en-US" altLang="zh-CN" sz="2400" b="1" dirty="0"/>
            </a:br>
            <a:r>
              <a:rPr lang="en-US" altLang="zh-CN" sz="2400" b="1" i="0" dirty="0">
                <a:solidFill>
                  <a:srgbClr val="555555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Docker </a:t>
            </a:r>
            <a:r>
              <a:rPr lang="zh-CN" altLang="en-US" sz="2400" b="1" i="0" dirty="0">
                <a:solidFill>
                  <a:srgbClr val="555555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是一个轻量级的容器，所以它的速度是非常快的从而大大的减少了开发、测试和部署的时间。轻松部署和扩展</a:t>
            </a:r>
            <a:br>
              <a:rPr lang="en-US" altLang="zh-CN" sz="2400" b="1" dirty="0"/>
            </a:br>
            <a:r>
              <a:rPr lang="en-US" altLang="zh-CN" sz="2400" b="1" dirty="0">
                <a:solidFill>
                  <a:srgbClr val="FF0000"/>
                </a:solidFill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</a:rPr>
              <a:t>、快速交付应用程序</a:t>
            </a:r>
            <a:br>
              <a:rPr lang="en-US" altLang="zh-CN" sz="2400" b="1" dirty="0"/>
            </a:br>
            <a:r>
              <a:rPr lang="zh-CN" altLang="en-US" sz="2400" b="1" dirty="0"/>
              <a:t>开发人员只用关心容器中的程序</a:t>
            </a:r>
            <a:br>
              <a:rPr lang="en-US" altLang="zh-CN" sz="2400" b="1" dirty="0"/>
            </a:br>
            <a:r>
              <a:rPr lang="zh-CN" altLang="en-US" sz="2400" b="1" dirty="0"/>
              <a:t>运维人员只用管理容器</a:t>
            </a:r>
            <a:br>
              <a:rPr lang="en-US" altLang="zh-CN" sz="2400" b="1" dirty="0"/>
            </a:br>
            <a:r>
              <a:rPr lang="zh-CN" altLang="en-US" sz="2400" b="1" dirty="0"/>
              <a:t>从而隔离开了开发和管理，简化了开发和部署的成本。</a:t>
            </a:r>
            <a:br>
              <a:rPr lang="en-US" altLang="zh-CN" sz="2400" b="1" dirty="0"/>
            </a:br>
            <a:r>
              <a:rPr lang="en-US" altLang="zh-CN" sz="2400" b="1" dirty="0">
                <a:solidFill>
                  <a:srgbClr val="FF0000"/>
                </a:solidFill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</a:rPr>
              <a:t>、高效开发生命周期</a:t>
            </a:r>
            <a:br>
              <a:rPr lang="en-US" altLang="zh-CN" sz="2400" b="1" dirty="0"/>
            </a:br>
            <a:r>
              <a:rPr lang="zh-CN" altLang="en-US" sz="2400" b="1" dirty="0"/>
              <a:t>在容器中开发应用程序具备可以移植性，开发测试生产使用相同环境，避免了环境调，缩短应用开发生命周期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2075" y="2732405"/>
            <a:ext cx="5168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613785" y="2661920"/>
            <a:ext cx="55346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/>
              <a:t>Docker网络配置</a:t>
            </a:r>
            <a:endParaRPr lang="zh-CN" altLang="en-US" sz="4400" b="1"/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Docker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网络配置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实现原理：基于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Network Namespace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，使用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Linux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桥接，在宿主机虚拟一个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Docker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容器网桥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(docker0)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，默认的地址为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172.17.0.1/16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Docker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启动一个容器时会根据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Docker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网桥的网段分配给容器一个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IP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地址，称为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Container-IP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，同时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Docker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网桥是每个容器的默认网关。因为在同一宿主机内的容器都接入同一个网桥，这样容器之间就能够通过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Container-IP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直接通信。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Docker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网桥是宿主机虚拟出来的，并不是真实存在的网络设备，外部网络是无法寻址到的，这也意味着外部网络无法通过直接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Container-IP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访问到容器。如果容器希望外部访问能够访问到，可以通过映射容器端口到宿主主机。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Docker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网络配置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algn="l"/>
            <a:r>
              <a:rPr lang="zh-CN" altLang="en-US" sz="11200" dirty="0">
                <a:latin typeface="黑体" panose="02010609060101010101" pitchFamily="49" charset="-122"/>
                <a:ea typeface="黑体" panose="02010609060101010101" pitchFamily="49" charset="-122"/>
              </a:rPr>
              <a:t>虚拟网桥的工作方式和物理交换机类似，这样主机上的所有容器就通过交换机连在了一个二层网络中。</a:t>
            </a:r>
            <a:endParaRPr lang="zh-CN" altLang="en-US" sz="1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en-US" altLang="zh-CN" sz="11200" dirty="0">
                <a:latin typeface="黑体" panose="02010609060101010101" pitchFamily="49" charset="-122"/>
                <a:ea typeface="黑体" panose="02010609060101010101" pitchFamily="49" charset="-122"/>
              </a:rPr>
              <a:t>Docker</a:t>
            </a:r>
            <a:r>
              <a:rPr lang="zh-CN" altLang="en-US" sz="11200" dirty="0">
                <a:latin typeface="黑体" panose="02010609060101010101" pitchFamily="49" charset="-122"/>
                <a:ea typeface="黑体" panose="02010609060101010101" pitchFamily="49" charset="-122"/>
              </a:rPr>
              <a:t>网络中有三个核心概念：沙盒（</a:t>
            </a:r>
            <a:r>
              <a:rPr lang="en-US" altLang="zh-CN" sz="11200" dirty="0">
                <a:latin typeface="黑体" panose="02010609060101010101" pitchFamily="49" charset="-122"/>
                <a:ea typeface="黑体" panose="02010609060101010101" pitchFamily="49" charset="-122"/>
              </a:rPr>
              <a:t>Sandbox</a:t>
            </a:r>
            <a:r>
              <a:rPr lang="zh-CN" altLang="en-US" sz="11200" dirty="0">
                <a:latin typeface="黑体" panose="02010609060101010101" pitchFamily="49" charset="-122"/>
                <a:ea typeface="黑体" panose="02010609060101010101" pitchFamily="49" charset="-122"/>
              </a:rPr>
              <a:t>）、网络（</a:t>
            </a:r>
            <a:r>
              <a:rPr lang="en-US" altLang="zh-CN" sz="11200" dirty="0">
                <a:latin typeface="黑体" panose="02010609060101010101" pitchFamily="49" charset="-122"/>
                <a:ea typeface="黑体" panose="02010609060101010101" pitchFamily="49" charset="-122"/>
              </a:rPr>
              <a:t>Network</a:t>
            </a:r>
            <a:r>
              <a:rPr lang="zh-CN" altLang="en-US" sz="11200" dirty="0">
                <a:latin typeface="黑体" panose="02010609060101010101" pitchFamily="49" charset="-122"/>
                <a:ea typeface="黑体" panose="02010609060101010101" pitchFamily="49" charset="-122"/>
              </a:rPr>
              <a:t>）、端点（</a:t>
            </a:r>
            <a:r>
              <a:rPr lang="en-US" altLang="zh-CN" sz="11200" dirty="0">
                <a:latin typeface="黑体" panose="02010609060101010101" pitchFamily="49" charset="-122"/>
                <a:ea typeface="黑体" panose="02010609060101010101" pitchFamily="49" charset="-122"/>
              </a:rPr>
              <a:t>Endpoint</a:t>
            </a:r>
            <a:r>
              <a:rPr lang="zh-CN" altLang="en-US" sz="11200" dirty="0">
                <a:latin typeface="黑体" panose="02010609060101010101" pitchFamily="49" charset="-122"/>
                <a:ea typeface="黑体" panose="02010609060101010101" pitchFamily="49" charset="-122"/>
              </a:rPr>
              <a:t>）。</a:t>
            </a:r>
            <a:endParaRPr lang="zh-CN" altLang="en-US" sz="1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sz="11200" dirty="0">
                <a:latin typeface="黑体" panose="02010609060101010101" pitchFamily="49" charset="-122"/>
                <a:ea typeface="黑体" panose="02010609060101010101" pitchFamily="49" charset="-122"/>
              </a:rPr>
              <a:t>沙盒，提供了容器的虚拟网络栈，也即端口套接字、</a:t>
            </a:r>
            <a:r>
              <a:rPr lang="en-US" altLang="zh-CN" sz="11200" dirty="0">
                <a:latin typeface="黑体" panose="02010609060101010101" pitchFamily="49" charset="-122"/>
                <a:ea typeface="黑体" panose="02010609060101010101" pitchFamily="49" charset="-122"/>
              </a:rPr>
              <a:t>IP</a:t>
            </a:r>
            <a:r>
              <a:rPr lang="zh-CN" altLang="en-US" sz="11200" dirty="0">
                <a:latin typeface="黑体" panose="02010609060101010101" pitchFamily="49" charset="-122"/>
                <a:ea typeface="黑体" panose="02010609060101010101" pitchFamily="49" charset="-122"/>
              </a:rPr>
              <a:t>路由表、防火墙等内容。隔离容器网络与宿主机网络形成了完全独立的容器网络环境。</a:t>
            </a:r>
            <a:endParaRPr lang="zh-CN" altLang="en-US" sz="1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sz="11200" dirty="0">
                <a:latin typeface="黑体" panose="02010609060101010101" pitchFamily="49" charset="-122"/>
                <a:ea typeface="黑体" panose="02010609060101010101" pitchFamily="49" charset="-122"/>
              </a:rPr>
              <a:t>网络，可以理解为</a:t>
            </a:r>
            <a:r>
              <a:rPr lang="en-US" altLang="zh-CN" sz="11200" dirty="0">
                <a:latin typeface="黑体" panose="02010609060101010101" pitchFamily="49" charset="-122"/>
                <a:ea typeface="黑体" panose="02010609060101010101" pitchFamily="49" charset="-122"/>
              </a:rPr>
              <a:t>Docker</a:t>
            </a:r>
            <a:r>
              <a:rPr lang="zh-CN" altLang="en-US" sz="11200" dirty="0">
                <a:latin typeface="黑体" panose="02010609060101010101" pitchFamily="49" charset="-122"/>
                <a:ea typeface="黑体" panose="02010609060101010101" pitchFamily="49" charset="-122"/>
              </a:rPr>
              <a:t>内部的虚拟子网，网络内的参与者相互可见并能够进行通讯。</a:t>
            </a:r>
            <a:r>
              <a:rPr lang="en-US" altLang="zh-CN" sz="11200" dirty="0">
                <a:latin typeface="黑体" panose="02010609060101010101" pitchFamily="49" charset="-122"/>
                <a:ea typeface="黑体" panose="02010609060101010101" pitchFamily="49" charset="-122"/>
              </a:rPr>
              <a:t>Docker</a:t>
            </a:r>
            <a:r>
              <a:rPr lang="zh-CN" altLang="en-US" sz="11200" dirty="0">
                <a:latin typeface="黑体" panose="02010609060101010101" pitchFamily="49" charset="-122"/>
                <a:ea typeface="黑体" panose="02010609060101010101" pitchFamily="49" charset="-122"/>
              </a:rPr>
              <a:t>的虚拟网络和宿主机网络是存在隔离关系的，其目的主要是形成容器间的安全通讯环境。</a:t>
            </a:r>
            <a:endParaRPr lang="zh-CN" altLang="en-US" sz="1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sz="11200" dirty="0">
                <a:latin typeface="黑体" panose="02010609060101010101" pitchFamily="49" charset="-122"/>
                <a:ea typeface="黑体" panose="02010609060101010101" pitchFamily="49" charset="-122"/>
              </a:rPr>
              <a:t>端点，位于容器或网络隔离墙之上的洞，主要目的是形成一个可以控制的突破封闭的网络环境的出入口。当容器的端点与网络的端点形成配对后，就如同在这两者之间搭建了桥梁，便能够进行数据传输了。</a:t>
            </a:r>
            <a:endParaRPr lang="zh-CN" altLang="en-US" sz="1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容器的四种网络模式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4400" dirty="0"/>
              <a:t>Bridge</a:t>
            </a:r>
            <a:r>
              <a:rPr lang="zh-CN" altLang="en-US" sz="4400" dirty="0"/>
              <a:t>网络模式</a:t>
            </a:r>
            <a:endParaRPr lang="en-US" altLang="zh-CN" sz="4400" dirty="0"/>
          </a:p>
          <a:p>
            <a:r>
              <a:rPr lang="en-US" altLang="zh-CN" sz="4400" dirty="0"/>
              <a:t>Host</a:t>
            </a:r>
            <a:r>
              <a:rPr lang="zh-CN" altLang="en-US" sz="4400" dirty="0"/>
              <a:t>网络模式</a:t>
            </a:r>
            <a:endParaRPr lang="en-US" altLang="zh-CN" sz="4400" dirty="0"/>
          </a:p>
          <a:p>
            <a:r>
              <a:rPr lang="en-US" altLang="zh-CN" sz="4400" dirty="0"/>
              <a:t>Container</a:t>
            </a:r>
            <a:r>
              <a:rPr lang="zh-CN" altLang="en-US" sz="4400" dirty="0"/>
              <a:t>网络模式</a:t>
            </a:r>
            <a:endParaRPr lang="en-US" altLang="zh-CN" sz="4400" dirty="0"/>
          </a:p>
          <a:p>
            <a:r>
              <a:rPr lang="en-US" altLang="zh-CN" sz="4400" dirty="0"/>
              <a:t>None</a:t>
            </a:r>
            <a:r>
              <a:rPr lang="zh-CN" altLang="en-US" sz="4400" dirty="0"/>
              <a:t>网络模式</a:t>
            </a:r>
            <a:endParaRPr lang="en-US" altLang="zh-CN" sz="4400" dirty="0"/>
          </a:p>
          <a:p>
            <a:endParaRPr lang="en-US" altLang="zh-CN" sz="44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600" dirty="0"/>
              <a:t>Bridge</a:t>
            </a:r>
            <a:r>
              <a:rPr lang="zh-CN" altLang="en-US" sz="3600" dirty="0"/>
              <a:t>网络模式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/>
              <a:t>Bridge</a:t>
            </a:r>
            <a:r>
              <a:rPr lang="zh-CN" altLang="en-US" sz="2400" b="1" dirty="0"/>
              <a:t>模式是</a:t>
            </a:r>
            <a:r>
              <a:rPr lang="en-US" altLang="zh-CN" sz="2400" b="1" dirty="0"/>
              <a:t>docker</a:t>
            </a:r>
            <a:r>
              <a:rPr lang="zh-CN" altLang="en-US" sz="2400" b="1" dirty="0"/>
              <a:t>的默认网络模式。</a:t>
            </a:r>
            <a:endParaRPr lang="en-US" altLang="zh-CN" sz="2400" b="1" dirty="0"/>
          </a:p>
          <a:p>
            <a:r>
              <a:rPr lang="en-US" altLang="zh-CN" sz="2400" b="1" dirty="0">
                <a:latin typeface="+mn-ea"/>
              </a:rPr>
              <a:t>Bridge</a:t>
            </a:r>
            <a:r>
              <a:rPr lang="zh-CN" altLang="en-US" sz="2400" b="1" i="0" dirty="0">
                <a:effectLst/>
                <a:latin typeface="+mn-ea"/>
              </a:rPr>
              <a:t>模式下容器没有一个公有</a:t>
            </a:r>
            <a:r>
              <a:rPr lang="en-US" altLang="zh-CN" sz="2400" b="1" i="0" dirty="0" err="1">
                <a:effectLst/>
                <a:latin typeface="+mn-ea"/>
              </a:rPr>
              <a:t>ip</a:t>
            </a:r>
            <a:r>
              <a:rPr lang="en-US" altLang="zh-CN" sz="2400" b="1" i="0" dirty="0">
                <a:effectLst/>
                <a:latin typeface="+mn-ea"/>
              </a:rPr>
              <a:t>,</a:t>
            </a:r>
            <a:r>
              <a:rPr lang="zh-CN" altLang="en-US" sz="2400" b="1" i="0" dirty="0">
                <a:effectLst/>
                <a:latin typeface="+mn-ea"/>
              </a:rPr>
              <a:t>只有宿主机可以直接访问</a:t>
            </a:r>
            <a:r>
              <a:rPr lang="en-US" altLang="zh-CN" sz="2400" b="1" i="0" dirty="0">
                <a:effectLst/>
                <a:latin typeface="+mn-ea"/>
              </a:rPr>
              <a:t>,</a:t>
            </a:r>
            <a:r>
              <a:rPr lang="zh-CN" altLang="en-US" sz="2400" b="1" i="0" dirty="0">
                <a:effectLst/>
                <a:latin typeface="+mn-ea"/>
              </a:rPr>
              <a:t>外部主机是不可见的</a:t>
            </a:r>
            <a:r>
              <a:rPr lang="en-US" altLang="zh-CN" sz="2400" b="1" i="0" dirty="0">
                <a:effectLst/>
                <a:latin typeface="+mn-ea"/>
              </a:rPr>
              <a:t>,</a:t>
            </a:r>
            <a:r>
              <a:rPr lang="zh-CN" altLang="en-US" sz="2400" b="1" i="0" dirty="0">
                <a:effectLst/>
                <a:latin typeface="+mn-ea"/>
              </a:rPr>
              <a:t>但容器通过宿主机的</a:t>
            </a:r>
            <a:r>
              <a:rPr lang="en-US" altLang="zh-CN" sz="2400" b="1" i="0" dirty="0">
                <a:effectLst/>
                <a:latin typeface="+mn-ea"/>
              </a:rPr>
              <a:t>NAT</a:t>
            </a:r>
            <a:r>
              <a:rPr lang="zh-CN" altLang="en-US" sz="2400" b="1" i="0" dirty="0">
                <a:effectLst/>
                <a:latin typeface="+mn-ea"/>
              </a:rPr>
              <a:t>规则后可以访问外网。</a:t>
            </a:r>
            <a:endParaRPr lang="en-US" altLang="zh-CN" b="0" i="0" dirty="0">
              <a:effectLst/>
              <a:latin typeface="+mn-ea"/>
            </a:endParaRPr>
          </a:p>
          <a:p>
            <a:endParaRPr lang="zh-CN" altLang="en-US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8418" y="3141458"/>
            <a:ext cx="7455163" cy="371654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1538" y="337351"/>
            <a:ext cx="10812262" cy="5839612"/>
          </a:xfrm>
        </p:spPr>
        <p:txBody>
          <a:bodyPr>
            <a:normAutofit fontScale="92500"/>
          </a:bodyPr>
          <a:lstStyle/>
          <a:p>
            <a:pPr algn="l"/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Bridge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桥接模式的实现步骤主要如下：</a:t>
            </a:r>
            <a:endParaRPr lang="zh-CN" altLang="en-US" sz="3200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Docker Daemon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利用</a:t>
            </a:r>
            <a:r>
              <a:rPr lang="en-US" altLang="zh-CN" sz="3200" b="0" i="0" dirty="0" err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veth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pair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技术，在宿主机上创建两个虚拟网络接口设备，假设为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veth0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veth1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。而</a:t>
            </a:r>
            <a:r>
              <a:rPr lang="en-US" altLang="zh-CN" sz="3200" b="0" i="0" dirty="0" err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veth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pair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技术的特性可以保证无论哪一个</a:t>
            </a:r>
            <a:r>
              <a:rPr lang="en-US" altLang="zh-CN" sz="3200" b="0" i="0" dirty="0" err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veth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接收到网络报文，都会将报文传输给另一方。</a:t>
            </a:r>
            <a:endParaRPr lang="zh-CN" altLang="en-US" sz="3200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Docker Daemon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将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veth0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附加到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Docker Daemon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创建的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docker0</a:t>
            </a:r>
            <a:b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网桥上。保证宿主机的网络报文可以发往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veth0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zh-CN" altLang="en-US" sz="3200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Docker Daemon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将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veth1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添加到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Docker Container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所属的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namespace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下，并被改名为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eth0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如此一来，保证宿主机的网络报文若发往 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veth0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，则立即会被 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eth0 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接收，实现宿主机到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Docker Container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网络的联通性；同时，也保证 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Docker Container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单独使用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eth0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，实现容器网络环境的隔离性。</a:t>
            </a:r>
            <a:endParaRPr lang="zh-CN" altLang="en-US" sz="3200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6948" y="479394"/>
            <a:ext cx="10696852" cy="5670936"/>
          </a:xfrm>
        </p:spPr>
        <p:txBody>
          <a:bodyPr/>
          <a:lstStyle/>
          <a:p>
            <a:r>
              <a:rPr lang="en-US" altLang="zh-CN" sz="2800" dirty="0"/>
              <a:t>Bridge</a:t>
            </a:r>
            <a:r>
              <a:rPr lang="zh-CN" altLang="en-US" sz="2800" dirty="0"/>
              <a:t>桥接模式的缺陷：</a:t>
            </a:r>
            <a:endParaRPr lang="zh-CN" altLang="en-US" sz="2800" dirty="0"/>
          </a:p>
          <a:p>
            <a:r>
              <a:rPr lang="zh-CN" altLang="en-US" sz="2800" dirty="0"/>
              <a:t>最明显的是，该模式下 </a:t>
            </a:r>
            <a:r>
              <a:rPr lang="en-US" altLang="zh-CN" sz="2800" dirty="0"/>
              <a:t>Docker Container </a:t>
            </a:r>
            <a:r>
              <a:rPr lang="zh-CN" altLang="en-US" sz="2800" dirty="0"/>
              <a:t>不具有一个公有 </a:t>
            </a:r>
            <a:r>
              <a:rPr lang="en-US" altLang="zh-CN" sz="2800" dirty="0"/>
              <a:t>IP</a:t>
            </a:r>
            <a:r>
              <a:rPr lang="zh-CN" altLang="en-US" sz="2800" dirty="0"/>
              <a:t>，即和宿主机的 </a:t>
            </a:r>
            <a:r>
              <a:rPr lang="en-US" altLang="zh-CN" sz="2800" dirty="0"/>
              <a:t>eth0 </a:t>
            </a:r>
            <a:r>
              <a:rPr lang="zh-CN" altLang="en-US" sz="2800" dirty="0"/>
              <a:t>不处于同一个网段。导致的结果是宿主机以外的世界不能直接和容器进行通信。</a:t>
            </a:r>
            <a:endParaRPr lang="zh-CN" altLang="en-US" sz="2800" dirty="0"/>
          </a:p>
          <a:p>
            <a:r>
              <a:rPr lang="zh-CN" altLang="en-US" sz="2800" dirty="0"/>
              <a:t>虽然 </a:t>
            </a:r>
            <a:r>
              <a:rPr lang="en-US" altLang="zh-CN" sz="2800" dirty="0"/>
              <a:t>NAT </a:t>
            </a:r>
            <a:r>
              <a:rPr lang="zh-CN" altLang="en-US" sz="2800" dirty="0"/>
              <a:t>模式经过中间处理实现了这一点，但是 </a:t>
            </a:r>
            <a:r>
              <a:rPr lang="en-US" altLang="zh-CN" sz="2800" dirty="0"/>
              <a:t>NAT </a:t>
            </a:r>
            <a:r>
              <a:rPr lang="zh-CN" altLang="en-US" sz="2800" dirty="0"/>
              <a:t>模式仍然存在问题与不便，如：容器均需要在宿主机上竞争端口，容器内部服务的访问者需要使用服务发现获知服务的外部端口等。</a:t>
            </a:r>
            <a:endParaRPr lang="zh-CN" altLang="en-US" sz="2800" dirty="0"/>
          </a:p>
          <a:p>
            <a:r>
              <a:rPr lang="zh-CN" altLang="en-US" sz="2800" dirty="0"/>
              <a:t>另外 </a:t>
            </a:r>
            <a:r>
              <a:rPr lang="en-US" altLang="zh-CN" sz="2800" dirty="0"/>
              <a:t>NAT </a:t>
            </a:r>
            <a:r>
              <a:rPr lang="zh-CN" altLang="en-US" sz="2800" dirty="0"/>
              <a:t>模式由于是在三层网络上的实现手段，故肯定会影响网络的传输效率。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Host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网络模式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如果启动容器的时候使用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H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ost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模式，那么这个容器将不会获得一个独立的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Network Namespace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，而是和宿主机共用一个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Network Namespace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。容器将不会虚拟出自己的网卡，配置自己的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IP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等，而是使用宿主机的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IP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和端口。但是，容器的其他方面，如文件系统、进程列表等还是和宿主机隔离的。</a:t>
            </a:r>
            <a:endParaRPr lang="en-US" altLang="zh-CN" sz="3200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采用 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H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ost 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模式的 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Docker Container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，可以直接使用宿主机的 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IP</a:t>
            </a:r>
            <a:b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地址与外界进行通信，若宿主机的 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eth0 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是一个公有 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IP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，那么容器也拥有这个公有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IP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。同时容器内服务的端口也可以使用宿主机的端口，无需额外进行 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NAT 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转换。</a:t>
            </a:r>
            <a:endParaRPr lang="zh-CN" altLang="en-US" sz="3200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600" dirty="0"/>
              <a:t>Host</a:t>
            </a:r>
            <a:r>
              <a:rPr lang="zh-CN" altLang="en-US" sz="3600" dirty="0"/>
              <a:t>网络模式</a:t>
            </a:r>
            <a:endParaRPr lang="zh-CN" altLang="en-US" sz="36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90591" y="1825625"/>
            <a:ext cx="9010817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0214" y="506027"/>
            <a:ext cx="10643586" cy="5670936"/>
          </a:xfrm>
        </p:spPr>
        <p:txBody>
          <a:bodyPr/>
          <a:lstStyle/>
          <a:p>
            <a:r>
              <a:rPr lang="en-US" altLang="zh-CN" sz="2800" b="0" i="0" dirty="0">
                <a:effectLst/>
                <a:latin typeface="-apple-system"/>
              </a:rPr>
              <a:t>Host </a:t>
            </a:r>
            <a:r>
              <a:rPr lang="zh-CN" altLang="en-US" sz="2800" b="0" i="0" dirty="0">
                <a:effectLst/>
                <a:latin typeface="-apple-system"/>
              </a:rPr>
              <a:t>网络模式的缺陷：</a:t>
            </a:r>
            <a:endParaRPr lang="en-US" altLang="zh-CN" sz="2800" b="0" i="0" dirty="0">
              <a:effectLst/>
              <a:latin typeface="-apple-system"/>
            </a:endParaRPr>
          </a:p>
          <a:p>
            <a:r>
              <a:rPr lang="zh-CN" altLang="en-US" sz="2800" b="0" i="0" dirty="0">
                <a:effectLst/>
                <a:latin typeface="-apple-system"/>
              </a:rPr>
              <a:t>最明显的是 </a:t>
            </a:r>
            <a:r>
              <a:rPr lang="en-US" altLang="zh-CN" sz="2800" b="0" i="0" dirty="0">
                <a:effectLst/>
                <a:latin typeface="-apple-system"/>
              </a:rPr>
              <a:t>Docker Container </a:t>
            </a:r>
            <a:r>
              <a:rPr lang="zh-CN" altLang="en-US" sz="2800" b="0" i="0" dirty="0">
                <a:effectLst/>
                <a:latin typeface="-apple-system"/>
              </a:rPr>
              <a:t>网络环境隔离性的弱化。即容器不再拥有隔离、独立的网络栈。</a:t>
            </a:r>
            <a:endParaRPr lang="en-US" altLang="zh-CN" sz="2800" dirty="0"/>
          </a:p>
          <a:p>
            <a:r>
              <a:rPr lang="zh-CN" altLang="en-US" sz="2800" b="0" i="0" dirty="0">
                <a:effectLst/>
                <a:latin typeface="-apple-system"/>
              </a:rPr>
              <a:t>使用 </a:t>
            </a:r>
            <a:r>
              <a:rPr lang="en-US" altLang="zh-CN" sz="2800" b="0" i="0" dirty="0">
                <a:effectLst/>
                <a:latin typeface="-apple-system"/>
              </a:rPr>
              <a:t>host </a:t>
            </a:r>
            <a:r>
              <a:rPr lang="zh-CN" altLang="en-US" sz="2800" b="0" i="0" dirty="0">
                <a:effectLst/>
                <a:latin typeface="-apple-system"/>
              </a:rPr>
              <a:t>模式的 </a:t>
            </a:r>
            <a:r>
              <a:rPr lang="en-US" altLang="zh-CN" sz="2800" b="0" i="0" dirty="0">
                <a:effectLst/>
                <a:latin typeface="-apple-system"/>
              </a:rPr>
              <a:t>Docker Container </a:t>
            </a:r>
            <a:r>
              <a:rPr lang="zh-CN" altLang="en-US" sz="2800" b="0" i="0" dirty="0">
                <a:effectLst/>
                <a:latin typeface="-apple-system"/>
              </a:rPr>
              <a:t>虽然可以让容器内部的服务和传统情况无差别、无改造的使用，但是由于网络隔离性的弱化，该容器会与宿主机共享竞争网络栈的使用；</a:t>
            </a:r>
            <a:endParaRPr lang="en-US" altLang="zh-CN" sz="2800" b="0" i="0" dirty="0">
              <a:effectLst/>
              <a:latin typeface="-apple-system"/>
            </a:endParaRPr>
          </a:p>
          <a:p>
            <a:r>
              <a:rPr lang="zh-CN" altLang="en-US" sz="2800" b="0" i="0" dirty="0">
                <a:effectLst/>
                <a:latin typeface="-apple-system"/>
              </a:rPr>
              <a:t>容器内部将不再拥有所有的端口资源，原因是部分端口资源已经被宿主机本身的服务占用，还有部分端口已经用以 </a:t>
            </a:r>
            <a:r>
              <a:rPr lang="en-US" altLang="zh-CN" sz="2800" b="0" i="0" dirty="0">
                <a:effectLst/>
                <a:latin typeface="-apple-system"/>
              </a:rPr>
              <a:t>bridge </a:t>
            </a:r>
            <a:r>
              <a:rPr lang="zh-CN" altLang="en-US" sz="2800" b="0" i="0" dirty="0">
                <a:effectLst/>
                <a:latin typeface="-apple-system"/>
              </a:rPr>
              <a:t>网络模式容器的端口映射。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11057" y="2487421"/>
            <a:ext cx="10515600" cy="1325563"/>
          </a:xfrm>
        </p:spPr>
        <p:txBody>
          <a:bodyPr/>
          <a:lstStyle/>
          <a:p>
            <a:r>
              <a:rPr lang="en-US" altLang="zh-CN" sz="4000" i="0" dirty="0">
                <a:solidFill>
                  <a:srgbClr val="666666"/>
                </a:solidFill>
                <a:effectLst/>
                <a:latin typeface="Helvetica Neue"/>
              </a:rPr>
              <a:t>3</a:t>
            </a:r>
            <a:r>
              <a:rPr lang="zh-CN" altLang="en-US" sz="4000" i="0" dirty="0">
                <a:solidFill>
                  <a:srgbClr val="666666"/>
                </a:solidFill>
                <a:effectLst/>
                <a:latin typeface="Helvetica Neue"/>
              </a:rPr>
              <a:t>、</a:t>
            </a:r>
            <a:r>
              <a:rPr lang="en-US" altLang="zh-CN" sz="4000" i="0" dirty="0">
                <a:solidFill>
                  <a:srgbClr val="666666"/>
                </a:solidFill>
                <a:effectLst/>
                <a:latin typeface="Helvetica Neue"/>
              </a:rPr>
              <a:t>Docker</a:t>
            </a:r>
            <a:r>
              <a:rPr lang="zh-CN" altLang="en-US" sz="4000" i="0" dirty="0">
                <a:solidFill>
                  <a:srgbClr val="666666"/>
                </a:solidFill>
                <a:effectLst/>
                <a:latin typeface="Helvetica Neue"/>
              </a:rPr>
              <a:t>容器</a:t>
            </a:r>
            <a:r>
              <a:rPr lang="en-US" altLang="zh-CN" sz="4000" i="0" dirty="0">
                <a:solidFill>
                  <a:srgbClr val="666666"/>
                </a:solidFill>
                <a:effectLst/>
                <a:latin typeface="Helvetica Neue"/>
              </a:rPr>
              <a:t>  VS  </a:t>
            </a:r>
            <a:r>
              <a:rPr lang="zh-CN" altLang="en-US" sz="4000" i="0" dirty="0">
                <a:solidFill>
                  <a:srgbClr val="666666"/>
                </a:solidFill>
                <a:effectLst/>
                <a:latin typeface="Helvetica Neue"/>
              </a:rPr>
              <a:t>虚拟机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600" dirty="0"/>
              <a:t>Container</a:t>
            </a:r>
            <a:r>
              <a:rPr lang="zh-CN" altLang="en-US" sz="3600" dirty="0"/>
              <a:t>网络模式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b="0" i="0" dirty="0">
                <a:effectLst/>
                <a:latin typeface="-apple-system"/>
              </a:rPr>
              <a:t>指定新创建的容器和已经存在的一个容器共享一个 </a:t>
            </a:r>
            <a:r>
              <a:rPr lang="en-US" altLang="zh-CN" sz="2400" b="0" i="0" dirty="0">
                <a:effectLst/>
                <a:latin typeface="-apple-system"/>
              </a:rPr>
              <a:t>Network Namespace</a:t>
            </a:r>
            <a:r>
              <a:rPr lang="zh-CN" altLang="en-US" sz="2400" b="0" i="0" dirty="0">
                <a:effectLst/>
                <a:latin typeface="-apple-system"/>
              </a:rPr>
              <a:t>，而不是和宿主机共享。新创建的容器不会创建自己的网卡，配置自己的 </a:t>
            </a:r>
            <a:r>
              <a:rPr lang="en-US" altLang="zh-CN" sz="2400" b="0" i="0" dirty="0">
                <a:effectLst/>
                <a:latin typeface="-apple-system"/>
              </a:rPr>
              <a:t>IP</a:t>
            </a:r>
            <a:r>
              <a:rPr lang="zh-CN" altLang="en-US" sz="2400" b="0" i="0" dirty="0">
                <a:effectLst/>
                <a:latin typeface="-apple-system"/>
              </a:rPr>
              <a:t>，而是和一个指定的容器共享 </a:t>
            </a:r>
            <a:r>
              <a:rPr lang="en-US" altLang="zh-CN" sz="2400" b="0" i="0" dirty="0">
                <a:effectLst/>
                <a:latin typeface="-apple-system"/>
              </a:rPr>
              <a:t>IP</a:t>
            </a:r>
            <a:r>
              <a:rPr lang="zh-CN" altLang="en-US" sz="2400" b="0" i="0" dirty="0">
                <a:effectLst/>
                <a:latin typeface="-apple-system"/>
              </a:rPr>
              <a:t>、端口范围等。同样，两个容器除了网络方面，其他的如文件系统、进程列表等还是隔离的。两个容器的进程可以通过 </a:t>
            </a:r>
            <a:r>
              <a:rPr lang="en-US" altLang="zh-CN" sz="2400" b="0" i="0" dirty="0">
                <a:effectLst/>
                <a:latin typeface="-apple-system"/>
              </a:rPr>
              <a:t>lo </a:t>
            </a:r>
            <a:r>
              <a:rPr lang="zh-CN" altLang="en-US" sz="2400" b="0" i="0" dirty="0">
                <a:effectLst/>
                <a:latin typeface="-apple-system"/>
              </a:rPr>
              <a:t>网卡设备通信。</a:t>
            </a:r>
            <a:endParaRPr lang="en-US" altLang="zh-CN" sz="2400" b="0" i="0" dirty="0">
              <a:effectLst/>
              <a:latin typeface="-apple-system"/>
            </a:endParaRPr>
          </a:p>
          <a:p>
            <a:r>
              <a:rPr lang="zh-CN" altLang="en-US" sz="2400" b="0" i="0" dirty="0">
                <a:effectLst/>
                <a:latin typeface="-apple-system"/>
              </a:rPr>
              <a:t>处于这个模式下的 </a:t>
            </a:r>
            <a:r>
              <a:rPr lang="en-US" altLang="zh-CN" sz="2400" b="0" i="0" dirty="0">
                <a:effectLst/>
                <a:latin typeface="-apple-system"/>
              </a:rPr>
              <a:t>Docker </a:t>
            </a:r>
            <a:r>
              <a:rPr lang="zh-CN" altLang="en-US" sz="2400" b="0" i="0" dirty="0">
                <a:effectLst/>
                <a:latin typeface="-apple-system"/>
              </a:rPr>
              <a:t>容器会共享一个网络栈</a:t>
            </a:r>
            <a:r>
              <a:rPr lang="en-US" altLang="zh-CN" sz="2400" b="0" i="0" dirty="0">
                <a:effectLst/>
                <a:latin typeface="-apple-system"/>
              </a:rPr>
              <a:t>,</a:t>
            </a:r>
            <a:r>
              <a:rPr lang="zh-CN" altLang="en-US" sz="2400" b="0" i="0" dirty="0">
                <a:effectLst/>
                <a:latin typeface="-apple-system"/>
              </a:rPr>
              <a:t>这样两个容器之间可以使用</a:t>
            </a:r>
            <a:r>
              <a:rPr lang="en-US" altLang="zh-CN" sz="2400" b="0" i="0" dirty="0">
                <a:effectLst/>
                <a:latin typeface="-apple-system"/>
              </a:rPr>
              <a:t>localhost</a:t>
            </a:r>
            <a:r>
              <a:rPr lang="zh-CN" altLang="en-US" sz="2400" b="0" i="0" dirty="0">
                <a:effectLst/>
                <a:latin typeface="-apple-system"/>
              </a:rPr>
              <a:t>高效快速通信。</a:t>
            </a:r>
            <a:endParaRPr lang="en-US" altLang="zh-CN" sz="2400" b="0" i="0" dirty="0">
              <a:effectLst/>
              <a:latin typeface="-apple-system"/>
            </a:endParaRPr>
          </a:p>
          <a:p>
            <a:r>
              <a:rPr lang="zh-CN" altLang="en-US" sz="2400" b="0" i="0" dirty="0">
                <a:effectLst/>
                <a:latin typeface="-apple-system"/>
              </a:rPr>
              <a:t>缺陷：它并没有改善容器与宿主机以外世界通信的情况（和</a:t>
            </a:r>
            <a:r>
              <a:rPr lang="en-US" altLang="zh-CN" sz="2400" b="0" i="0" dirty="0">
                <a:effectLst/>
                <a:latin typeface="-apple-system"/>
              </a:rPr>
              <a:t>Bridge</a:t>
            </a:r>
            <a:r>
              <a:rPr lang="zh-CN" altLang="en-US" sz="2400" b="0" i="0" dirty="0">
                <a:effectLst/>
                <a:latin typeface="-apple-system"/>
              </a:rPr>
              <a:t>模式一样，不能连接宿主机以外的其他设备）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  <a:endParaRPr lang="en-US" altLang="zh-CN" b="0" i="0" dirty="0">
              <a:effectLst/>
              <a:latin typeface="-apple-system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600" dirty="0"/>
              <a:t>Host</a:t>
            </a:r>
            <a:r>
              <a:rPr lang="zh-CN" altLang="en-US" sz="3600" dirty="0"/>
              <a:t>网络模式</a:t>
            </a:r>
            <a:endParaRPr lang="zh-CN" altLang="en-US" sz="36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32560" y="1522095"/>
            <a:ext cx="8862695" cy="471106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None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网络模式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one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模式是指禁用网络功能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这种网络模式下容器只有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lo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回环网络，没有其他网卡。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一旦 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Docker Container 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采用了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none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网络模式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那么容器内部就只能使用 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loopback 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网络设备</a:t>
            </a:r>
            <a:r>
              <a:rPr lang="en-US" altLang="zh-CN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32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不会再有其他的网络资源。</a:t>
            </a:r>
            <a:endParaRPr lang="zh-CN" altLang="en-US" sz="3200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none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模式，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Docker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容器拥有自己的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Network Namespace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，但是，并不为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Docker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容器进行任何网络配置。也就是说，这个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Docker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容器没有网卡、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IP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、路由等信息。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这种类型的网络没有办法联网，封闭的网络能很好的保证容器的安全性。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04197" y="2479061"/>
            <a:ext cx="10852237" cy="899167"/>
          </a:xfrm>
        </p:spPr>
        <p:txBody>
          <a:bodyPr/>
          <a:lstStyle/>
          <a:p>
            <a:r>
              <a:rPr lang="en-US" altLang="zh-CN"/>
              <a:t>Docker</a:t>
            </a:r>
            <a:r>
              <a:rPr lang="zh-CN" altLang="en-US"/>
              <a:t>常用操作及</a:t>
            </a:r>
            <a:r>
              <a:rPr lang="en-US" altLang="zh-CN"/>
              <a:t>t</a:t>
            </a:r>
            <a:r>
              <a:rPr lang="en-US" altLang="zh-CN"/>
              <a:t>omcat</a:t>
            </a:r>
            <a:r>
              <a:rPr lang="zh-CN" altLang="en-US"/>
              <a:t>、</a:t>
            </a:r>
            <a:r>
              <a:rPr lang="en-US" altLang="zh-CN"/>
              <a:t>mysql</a:t>
            </a:r>
            <a:r>
              <a:rPr lang="zh-CN" altLang="en-US"/>
              <a:t>镜像化实例演示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4445"/>
            <a:ext cx="12195810" cy="61785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3575" y="203835"/>
            <a:ext cx="8874760" cy="64503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5955" y="474345"/>
            <a:ext cx="2540000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400"/>
              <a:t>镜</a:t>
            </a:r>
            <a:endParaRPr lang="zh-CN" altLang="en-US" sz="4400"/>
          </a:p>
          <a:p>
            <a:r>
              <a:rPr lang="zh-CN" altLang="en-US" sz="4400"/>
              <a:t>像</a:t>
            </a:r>
            <a:endParaRPr lang="zh-CN" altLang="en-US" sz="4400"/>
          </a:p>
          <a:p>
            <a:r>
              <a:rPr lang="zh-CN" altLang="en-US" sz="4400"/>
              <a:t>分</a:t>
            </a:r>
            <a:endParaRPr lang="zh-CN" altLang="en-US" sz="4400"/>
          </a:p>
          <a:p>
            <a:r>
              <a:rPr lang="zh-CN" altLang="en-US" sz="4400"/>
              <a:t>层</a:t>
            </a:r>
            <a:endParaRPr lang="zh-CN" altLang="en-US" sz="4400"/>
          </a:p>
          <a:p>
            <a:r>
              <a:rPr lang="zh-CN" altLang="en-US" sz="4400"/>
              <a:t>结</a:t>
            </a:r>
            <a:endParaRPr lang="zh-CN" altLang="en-US" sz="4400"/>
          </a:p>
          <a:p>
            <a:r>
              <a:rPr lang="zh-CN" altLang="en-US" sz="4400"/>
              <a:t>构：</a:t>
            </a:r>
            <a:endParaRPr lang="zh-CN" altLang="en-US" sz="4400"/>
          </a:p>
          <a:p>
            <a:endParaRPr lang="zh-CN" altLang="en-US" sz="4400"/>
          </a:p>
        </p:txBody>
      </p:sp>
    </p:spTree>
    <p:custDataLst>
      <p:tags r:id="rId2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760" y="229235"/>
            <a:ext cx="4596130" cy="10464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4000" b="1"/>
              <a:t>容器常用操作</a:t>
            </a:r>
            <a:endParaRPr lang="zh-CN" altLang="en-US" sz="40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1576070"/>
            <a:ext cx="10508615" cy="15030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4528185"/>
            <a:ext cx="10509250" cy="9855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05" y="135890"/>
            <a:ext cx="11965940" cy="50222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" y="5158105"/>
            <a:ext cx="12176760" cy="12661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" y="47625"/>
            <a:ext cx="11863070" cy="1336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" y="2395855"/>
            <a:ext cx="12117705" cy="38919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8195" y="1096645"/>
            <a:ext cx="97339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/>
              <a:t>第一步：查看官方</a:t>
            </a:r>
            <a:r>
              <a:rPr lang="en-US" altLang="zh-CN" sz="3600" b="1"/>
              <a:t>mysql</a:t>
            </a:r>
            <a:r>
              <a:rPr lang="zh-CN" altLang="en-US" sz="3600" b="1"/>
              <a:t>镜像：</a:t>
            </a:r>
            <a:endParaRPr lang="zh-CN" altLang="en-US" sz="36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270" y="1917065"/>
            <a:ext cx="9804400" cy="48399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8745" y="98425"/>
            <a:ext cx="8997315" cy="8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4000" b="1"/>
              <a:t>mysql&amp;tomcat</a:t>
            </a:r>
            <a:r>
              <a:rPr lang="zh-CN" altLang="en-US" sz="4000" b="1"/>
              <a:t>镜像化实例演示</a:t>
            </a:r>
            <a:endParaRPr lang="zh-CN" altLang="en-US" sz="4000" b="1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706"/>
          </a:xfrm>
        </p:spPr>
        <p:txBody>
          <a:bodyPr/>
          <a:lstStyle/>
          <a:p>
            <a:r>
              <a:rPr lang="zh-CN" altLang="en-US" sz="4000" dirty="0"/>
              <a:t>传统模式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294"/>
            <a:ext cx="10515600" cy="4721025"/>
          </a:xfrm>
        </p:spPr>
        <p:txBody>
          <a:bodyPr>
            <a:noAutofit/>
          </a:bodyPr>
          <a:lstStyle/>
          <a:p>
            <a:r>
              <a:rPr lang="zh-CN" altLang="en-US" sz="2800" b="0" i="0" dirty="0">
                <a:solidFill>
                  <a:schemeClr val="tx1"/>
                </a:solidFill>
                <a:effectLst/>
                <a:latin typeface="Helvetica Neue"/>
              </a:rPr>
              <a:t>第一步肯定是先要准备一台物理服务器，然后在物理服务器上安装一个操作系统（</a:t>
            </a:r>
            <a:r>
              <a:rPr lang="en-US" altLang="zh-CN" sz="2800" b="0" i="0" dirty="0">
                <a:solidFill>
                  <a:schemeClr val="tx1"/>
                </a:solidFill>
                <a:effectLst/>
                <a:latin typeface="Helvetica Neue"/>
              </a:rPr>
              <a:t>Operating System</a:t>
            </a:r>
            <a:r>
              <a:rPr lang="zh-CN" altLang="en-US" sz="2800" b="0" i="0" dirty="0">
                <a:solidFill>
                  <a:schemeClr val="tx1"/>
                </a:solidFill>
                <a:effectLst/>
                <a:latin typeface="Helvetica Neue"/>
              </a:rPr>
              <a:t>），有了操作系统之后，便在操作系统上安装运行我们的应用程序</a:t>
            </a:r>
            <a:endParaRPr lang="en-US" altLang="zh-CN" sz="2800" b="0" i="0" dirty="0">
              <a:solidFill>
                <a:schemeClr val="tx1"/>
              </a:solidFill>
              <a:effectLst/>
              <a:latin typeface="Helvetica Neue"/>
            </a:endParaRPr>
          </a:p>
          <a:p>
            <a:pPr marL="0" indent="0">
              <a:buNone/>
            </a:pPr>
            <a:r>
              <a:rPr lang="zh-CN" altLang="en-US" sz="2800" dirty="0">
                <a:solidFill>
                  <a:srgbClr val="FF0000"/>
                </a:solidFill>
                <a:latin typeface="Helvetica Neue"/>
              </a:rPr>
              <a:t>缺点：</a:t>
            </a:r>
            <a:endParaRPr lang="en-US" altLang="zh-CN" sz="2800" dirty="0">
              <a:solidFill>
                <a:srgbClr val="FF0000"/>
              </a:solidFill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solidFill>
                  <a:schemeClr val="tx1"/>
                </a:solidFill>
                <a:effectLst/>
                <a:latin typeface="Helvetica Neue"/>
              </a:rPr>
              <a:t>部署非常慢</a:t>
            </a:r>
            <a:endParaRPr lang="zh-CN" altLang="en-US" sz="2800" b="0" i="0" dirty="0">
              <a:solidFill>
                <a:schemeClr val="tx1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solidFill>
                  <a:schemeClr val="tx1"/>
                </a:solidFill>
                <a:effectLst/>
                <a:latin typeface="Helvetica Neue"/>
              </a:rPr>
              <a:t>成本非常高</a:t>
            </a:r>
            <a:endParaRPr lang="zh-CN" altLang="en-US" sz="2800" b="0" i="0" dirty="0">
              <a:solidFill>
                <a:schemeClr val="tx1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solidFill>
                  <a:schemeClr val="tx1"/>
                </a:solidFill>
                <a:effectLst/>
                <a:latin typeface="Helvetica Neue"/>
              </a:rPr>
              <a:t>资源浪费</a:t>
            </a:r>
            <a:endParaRPr lang="en-US" altLang="zh-CN" sz="2800" b="0" i="0" dirty="0">
              <a:solidFill>
                <a:schemeClr val="tx1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solidFill>
                  <a:schemeClr val="tx1"/>
                </a:solidFill>
                <a:effectLst/>
                <a:latin typeface="Helvetica Neue"/>
              </a:rPr>
              <a:t>迁移和扩展太慢</a:t>
            </a:r>
            <a:endParaRPr lang="zh-CN" altLang="en-US" sz="2800" b="0" i="0" dirty="0">
              <a:solidFill>
                <a:schemeClr val="tx1"/>
              </a:solidFill>
              <a:effectLst/>
              <a:latin typeface="Helvetica Neue"/>
            </a:endParaRP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8304" y="2799895"/>
            <a:ext cx="6564082" cy="3444403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5600" y="494665"/>
            <a:ext cx="6699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第二</a:t>
            </a:r>
            <a:r>
              <a:rPr lang="zh-CN" altLang="en-US" sz="3200" b="1"/>
              <a:t>步：从官方拉取</a:t>
            </a:r>
            <a:r>
              <a:rPr lang="en-US" altLang="zh-CN" sz="3200" b="1"/>
              <a:t>MySQL</a:t>
            </a:r>
            <a:r>
              <a:rPr lang="zh-CN" altLang="en-US" sz="3200" b="1"/>
              <a:t>镜像</a:t>
            </a:r>
            <a:r>
              <a:rPr lang="zh-CN" altLang="en-US" b="1"/>
              <a:t>：</a:t>
            </a:r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0" y="3107055"/>
            <a:ext cx="11808460" cy="27108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7990" y="1770380"/>
            <a:ext cx="812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docker pull mysql:</a:t>
            </a:r>
            <a:r>
              <a:rPr lang="zh-CN" altLang="en-US" sz="3600" b="1"/>
              <a:t>版本号</a:t>
            </a:r>
            <a:endParaRPr lang="zh-CN" altLang="en-US" sz="3600" b="1"/>
          </a:p>
        </p:txBody>
      </p:sp>
    </p:spTree>
    <p:custDataLst>
      <p:tags r:id="rId2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73250" y="1193165"/>
            <a:ext cx="72809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/>
              <a:t>第三</a:t>
            </a:r>
            <a:r>
              <a:rPr lang="zh-CN" altLang="en-US" sz="4000" b="1"/>
              <a:t>步：创建并启动</a:t>
            </a:r>
            <a:r>
              <a:rPr lang="en-US" altLang="zh-CN" sz="4000" b="1"/>
              <a:t>mysql</a:t>
            </a:r>
            <a:r>
              <a:rPr lang="zh-CN" altLang="en-US" sz="4000" b="1"/>
              <a:t>容器</a:t>
            </a:r>
            <a:endParaRPr lang="zh-CN" altLang="en-US" sz="4000" b="1"/>
          </a:p>
        </p:txBody>
      </p:sp>
      <p:sp>
        <p:nvSpPr>
          <p:cNvPr id="5" name="文本框 4"/>
          <p:cNvSpPr txBox="1"/>
          <p:nvPr/>
        </p:nvSpPr>
        <p:spPr>
          <a:xfrm>
            <a:off x="548005" y="2411730"/>
            <a:ext cx="1109599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ym typeface="+mn-ea"/>
              </a:rPr>
              <a:t>docker run -itd --name mysql03  -p 3306:3306  -e MYSQL_ROOT_PASSWORD=123456 mysql/mysql-server </a:t>
            </a:r>
            <a:endParaRPr lang="en-US" altLang="zh-CN" sz="3600" b="1"/>
          </a:p>
          <a:p>
            <a:r>
              <a:rPr lang="en-US" altLang="zh-CN" sz="3600" b="1">
                <a:sym typeface="+mn-ea"/>
              </a:rPr>
              <a:t># </a:t>
            </a:r>
            <a:r>
              <a:rPr lang="zh-CN" altLang="en-US" sz="3600" b="1">
                <a:sym typeface="+mn-ea"/>
              </a:rPr>
              <a:t>启动数据库容器</a:t>
            </a:r>
            <a:r>
              <a:rPr lang="en-US" altLang="zh-CN" sz="3600" b="1">
                <a:sym typeface="+mn-ea"/>
              </a:rPr>
              <a:t>03</a:t>
            </a:r>
            <a:r>
              <a:rPr lang="zh-CN" altLang="en-US" sz="3600" b="1">
                <a:sym typeface="+mn-ea"/>
              </a:rPr>
              <a:t>并指定端口号 并设置密码指定镜像</a:t>
            </a:r>
            <a:endParaRPr lang="zh-CN" altLang="en-US" sz="3600" b="1"/>
          </a:p>
          <a:p>
            <a:endParaRPr lang="zh-CN" altLang="en-US" sz="3600" b="1"/>
          </a:p>
        </p:txBody>
      </p:sp>
    </p:spTree>
    <p:custDataLst>
      <p:tags r:id="rId1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9875" y="843280"/>
            <a:ext cx="118757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/>
              <a:t>第四</a:t>
            </a:r>
            <a:r>
              <a:rPr lang="zh-CN" altLang="en-US" sz="4000" b="1"/>
              <a:t>步：进入</a:t>
            </a:r>
            <a:r>
              <a:rPr lang="en-US" altLang="zh-CN" sz="4000" b="1"/>
              <a:t>mysql</a:t>
            </a:r>
            <a:r>
              <a:rPr lang="zh-CN" altLang="en-US" sz="4000" b="1"/>
              <a:t>容器并设置</a:t>
            </a:r>
            <a:r>
              <a:rPr lang="en-US" altLang="zh-CN" sz="4000" b="1"/>
              <a:t>Host</a:t>
            </a:r>
            <a:r>
              <a:rPr lang="zh-CN" altLang="en-US" sz="4000" b="1"/>
              <a:t>为</a:t>
            </a:r>
            <a:r>
              <a:rPr lang="en-US" altLang="zh-CN" sz="4000" b="1"/>
              <a:t>%</a:t>
            </a:r>
            <a:r>
              <a:rPr lang="zh-CN" altLang="en-US" sz="4000" b="1"/>
              <a:t>允许远程访问</a:t>
            </a:r>
            <a:endParaRPr lang="zh-CN" altLang="en-US" sz="4000" b="1"/>
          </a:p>
        </p:txBody>
      </p:sp>
      <p:sp>
        <p:nvSpPr>
          <p:cNvPr id="5" name="文本框 4"/>
          <p:cNvSpPr txBox="1"/>
          <p:nvPr/>
        </p:nvSpPr>
        <p:spPr>
          <a:xfrm>
            <a:off x="548005" y="2411730"/>
            <a:ext cx="1109599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ym typeface="+mn-ea"/>
              </a:rPr>
              <a:t>docker exec -it </a:t>
            </a:r>
            <a:r>
              <a:rPr lang="zh-CN" altLang="en-US" sz="3600" b="1">
                <a:sym typeface="+mn-ea"/>
              </a:rPr>
              <a:t>容器</a:t>
            </a:r>
            <a:r>
              <a:rPr lang="en-US" altLang="zh-CN" sz="3600" b="1">
                <a:sym typeface="+mn-ea"/>
              </a:rPr>
              <a:t>ID /bin/bash</a:t>
            </a:r>
            <a:endParaRPr lang="en-US" altLang="zh-CN" sz="3600" b="1">
              <a:sym typeface="+mn-ea"/>
            </a:endParaRPr>
          </a:p>
          <a:p>
            <a:r>
              <a:rPr lang="en-US" altLang="zh-CN" sz="3600" b="1">
                <a:sym typeface="+mn-ea"/>
              </a:rPr>
              <a:t>mysql -h localhost -u root -p</a:t>
            </a:r>
            <a:endParaRPr lang="en-US" altLang="zh-CN" sz="3600" b="1">
              <a:sym typeface="+mn-ea"/>
            </a:endParaRPr>
          </a:p>
          <a:p>
            <a:r>
              <a:rPr lang="en-US" altLang="zh-CN" sz="3600" b="1">
                <a:sym typeface="+mn-ea"/>
              </a:rPr>
              <a:t># </a:t>
            </a:r>
            <a:r>
              <a:rPr lang="zh-CN" altLang="en-US" sz="3600" b="1">
                <a:sym typeface="+mn-ea"/>
              </a:rPr>
              <a:t>进入</a:t>
            </a:r>
            <a:r>
              <a:rPr lang="en-US" altLang="zh-CN" sz="3600" b="1">
                <a:sym typeface="+mn-ea"/>
              </a:rPr>
              <a:t>mysql</a:t>
            </a:r>
            <a:r>
              <a:rPr lang="zh-CN" altLang="en-US" sz="3600" b="1">
                <a:sym typeface="+mn-ea"/>
              </a:rPr>
              <a:t>并输入密码</a:t>
            </a:r>
            <a:endParaRPr lang="zh-CN" altLang="en-US" sz="3600" b="1">
              <a:sym typeface="+mn-ea"/>
            </a:endParaRPr>
          </a:p>
          <a:p>
            <a:r>
              <a:rPr lang="en-US" altLang="zh-CN" sz="3600" b="1">
                <a:sym typeface="+mn-ea"/>
              </a:rPr>
              <a:t>use mysql</a:t>
            </a:r>
            <a:endParaRPr lang="en-US" altLang="zh-CN" sz="3600" b="1">
              <a:sym typeface="+mn-ea"/>
            </a:endParaRPr>
          </a:p>
          <a:p>
            <a:r>
              <a:rPr lang="en-US" altLang="zh-CN" sz="3600" b="1">
                <a:sym typeface="+mn-ea"/>
              </a:rPr>
              <a:t># </a:t>
            </a:r>
            <a:r>
              <a:rPr lang="zh-CN" altLang="en-US" sz="3600" b="1">
                <a:sym typeface="+mn-ea"/>
              </a:rPr>
              <a:t>初始化</a:t>
            </a:r>
            <a:r>
              <a:rPr lang="en-US" altLang="zh-CN" sz="3600" b="1">
                <a:sym typeface="+mn-ea"/>
              </a:rPr>
              <a:t>mysql</a:t>
            </a:r>
            <a:r>
              <a:rPr lang="zh-CN" altLang="en-US" sz="3600" b="1">
                <a:sym typeface="+mn-ea"/>
              </a:rPr>
              <a:t>数据库</a:t>
            </a:r>
            <a:endParaRPr lang="zh-CN" altLang="en-US" sz="3600" b="1">
              <a:sym typeface="+mn-ea"/>
            </a:endParaRPr>
          </a:p>
          <a:p>
            <a:r>
              <a:rPr lang="en-US" altLang="zh-CN" sz="3600" b="1">
                <a:sym typeface="+mn-ea"/>
              </a:rPr>
              <a:t>update user set host = ‘%’ where user ='root’</a:t>
            </a:r>
            <a:endParaRPr lang="en-US" altLang="zh-CN" sz="3600" b="1">
              <a:sym typeface="+mn-ea"/>
            </a:endParaRPr>
          </a:p>
          <a:p>
            <a:r>
              <a:rPr lang="en-US" altLang="zh-CN" sz="3600" b="1">
                <a:sym typeface="+mn-ea"/>
              </a:rPr>
              <a:t># 将Host设置为通配符%</a:t>
            </a:r>
            <a:endParaRPr lang="en-US" altLang="zh-CN" sz="3600" b="1">
              <a:sym typeface="+mn-ea"/>
            </a:endParaRPr>
          </a:p>
          <a:p>
            <a:r>
              <a:rPr lang="en-US" altLang="zh-CN" sz="3600" b="1">
                <a:sym typeface="+mn-ea"/>
              </a:rPr>
              <a:t>flush privileges; # </a:t>
            </a:r>
            <a:r>
              <a:rPr lang="zh-CN" altLang="en-US" sz="3600" b="1">
                <a:sym typeface="+mn-ea"/>
              </a:rPr>
              <a:t>刷新</a:t>
            </a:r>
            <a:endParaRPr lang="en-US" altLang="zh-CN" sz="3600" b="1">
              <a:sym typeface="+mn-ea"/>
            </a:endParaRPr>
          </a:p>
          <a:p>
            <a:endParaRPr lang="en-US" altLang="zh-CN" sz="3600" b="1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73250" y="1193165"/>
            <a:ext cx="96513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/>
              <a:t>第五</a:t>
            </a:r>
            <a:r>
              <a:rPr lang="zh-CN" altLang="en-US" sz="4000" b="1"/>
              <a:t>步：</a:t>
            </a:r>
            <a:r>
              <a:rPr lang="en-US" altLang="zh-CN" sz="4000" b="1">
                <a:sym typeface="+mn-ea"/>
              </a:rPr>
              <a:t>mysql</a:t>
            </a:r>
            <a:r>
              <a:rPr lang="zh-CN" altLang="en-US" sz="4000" b="1">
                <a:sym typeface="+mn-ea"/>
              </a:rPr>
              <a:t>数据库与本机的连接</a:t>
            </a:r>
            <a:endParaRPr lang="zh-CN" altLang="en-US" sz="4000" b="1"/>
          </a:p>
        </p:txBody>
      </p:sp>
      <p:sp>
        <p:nvSpPr>
          <p:cNvPr id="5" name="文本框 4"/>
          <p:cNvSpPr txBox="1"/>
          <p:nvPr/>
        </p:nvSpPr>
        <p:spPr>
          <a:xfrm>
            <a:off x="548005" y="2411730"/>
            <a:ext cx="11897360" cy="46462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ALTER USER 'root'@'%' IDENTIFIED WITH mysql_native_password BY '123456';</a:t>
            </a:r>
            <a:endParaRPr lang="en-US" altLang="zh-CN" sz="3200" b="1"/>
          </a:p>
          <a:p>
            <a:r>
              <a:rPr lang="en-US" altLang="zh-CN" sz="3600" b="1"/>
              <a:t># </a:t>
            </a:r>
            <a:r>
              <a:rPr lang="zh-CN" altLang="en-US" sz="3600" b="1">
                <a:sym typeface="+mn-ea"/>
              </a:rPr>
              <a:t>修改</a:t>
            </a:r>
            <a:r>
              <a:rPr lang="en-US" altLang="zh-CN" sz="3600" b="1">
                <a:sym typeface="+mn-ea"/>
              </a:rPr>
              <a:t>root</a:t>
            </a:r>
            <a:r>
              <a:rPr lang="zh-CN" altLang="en-US" sz="3600" b="1">
                <a:sym typeface="+mn-ea"/>
              </a:rPr>
              <a:t>账户的认证模式</a:t>
            </a:r>
            <a:endParaRPr lang="zh-CN" altLang="en-US" sz="3600" b="1">
              <a:sym typeface="+mn-ea"/>
            </a:endParaRPr>
          </a:p>
          <a:p>
            <a:endParaRPr lang="zh-CN" altLang="en-US" sz="3600" b="1">
              <a:sym typeface="+mn-ea"/>
            </a:endParaRPr>
          </a:p>
          <a:p>
            <a:r>
              <a:rPr lang="zh-CN" altLang="en-US" sz="3200" b="1">
                <a:sym typeface="+mn-ea"/>
              </a:rPr>
              <a:t>GRANT ALL PRIVILEGES ON *.* TO 'root'@'%'WITH GRANT OPTION;</a:t>
            </a:r>
            <a:endParaRPr lang="zh-CN" altLang="en-US" sz="3200" b="1">
              <a:sym typeface="+mn-ea"/>
            </a:endParaRPr>
          </a:p>
          <a:p>
            <a:r>
              <a:rPr lang="en-US" altLang="zh-CN" sz="3200" b="1">
                <a:sym typeface="+mn-ea"/>
              </a:rPr>
              <a:t># mysql</a:t>
            </a:r>
            <a:r>
              <a:rPr lang="zh-CN" altLang="en-US" sz="3200" b="1">
                <a:sym typeface="+mn-ea"/>
              </a:rPr>
              <a:t>授权</a:t>
            </a:r>
            <a:endParaRPr lang="zh-CN" altLang="en-US" sz="3200" b="1"/>
          </a:p>
          <a:p>
            <a:endParaRPr lang="zh-CN" altLang="en-US" sz="3200" b="1"/>
          </a:p>
          <a:p>
            <a:endParaRPr lang="en-US" altLang="zh-CN" sz="3200" b="1"/>
          </a:p>
        </p:txBody>
      </p:sp>
    </p:spTree>
    <p:custDataLst>
      <p:tags r:id="rId1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15135" y="2626995"/>
            <a:ext cx="92443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/>
              <a:t>第六</a:t>
            </a:r>
            <a:r>
              <a:rPr lang="zh-CN" altLang="en-US" sz="4000" b="1"/>
              <a:t>步：使用第三方工具连接数据库</a:t>
            </a:r>
            <a:endParaRPr lang="zh-CN" altLang="en-US" sz="4000" b="1"/>
          </a:p>
        </p:txBody>
      </p:sp>
      <p:sp>
        <p:nvSpPr>
          <p:cNvPr id="2" name="文本框 1"/>
          <p:cNvSpPr txBox="1"/>
          <p:nvPr/>
        </p:nvSpPr>
        <p:spPr>
          <a:xfrm>
            <a:off x="4842510" y="4218940"/>
            <a:ext cx="6976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*</a:t>
            </a:r>
            <a:r>
              <a:rPr lang="zh-CN" altLang="en-US" sz="3200" b="1"/>
              <a:t>注意端口号</a:t>
            </a:r>
            <a:endParaRPr lang="zh-CN" altLang="en-US" sz="3200" b="1"/>
          </a:p>
        </p:txBody>
      </p:sp>
    </p:spTree>
    <p:custDataLst>
      <p:tags r:id="rId1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9225" y="391160"/>
            <a:ext cx="81883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/>
              <a:t>第一步：从官方拉取</a:t>
            </a:r>
            <a:r>
              <a:rPr lang="en-US" altLang="zh-CN" sz="4000" b="1"/>
              <a:t>tomcat</a:t>
            </a:r>
            <a:r>
              <a:rPr lang="zh-CN" altLang="en-US" sz="4000" b="1"/>
              <a:t>镜像</a:t>
            </a:r>
            <a:endParaRPr lang="zh-CN" altLang="en-US" sz="40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225" y="2979420"/>
            <a:ext cx="11893550" cy="31718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8445" y="1715770"/>
            <a:ext cx="7405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docker pull tomcat:</a:t>
            </a:r>
            <a:r>
              <a:rPr lang="zh-CN" altLang="en-US" sz="3600" b="1"/>
              <a:t>版本号</a:t>
            </a:r>
            <a:endParaRPr lang="zh-CN" altLang="en-US" sz="3600" b="1"/>
          </a:p>
        </p:txBody>
      </p:sp>
    </p:spTree>
    <p:custDataLst>
      <p:tags r:id="rId2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53695" y="271145"/>
            <a:ext cx="87483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第二步：</a:t>
            </a:r>
            <a:r>
              <a:rPr lang="zh-CN" altLang="en-US" sz="4000"/>
              <a:t>查看官方</a:t>
            </a:r>
            <a:r>
              <a:rPr lang="en-US" altLang="zh-CN" sz="4000"/>
              <a:t>tomcat</a:t>
            </a:r>
            <a:r>
              <a:rPr lang="zh-CN" altLang="en-US" sz="4000"/>
              <a:t>镜像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695" y="1641475"/>
            <a:ext cx="10369550" cy="49364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6730" y="1637030"/>
            <a:ext cx="87483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第三步：创建</a:t>
            </a:r>
            <a:r>
              <a:rPr lang="en-US" altLang="zh-CN" sz="4000"/>
              <a:t>docker</a:t>
            </a:r>
            <a:r>
              <a:rPr lang="zh-CN" altLang="en-US" sz="4000"/>
              <a:t>容器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6730" y="3474085"/>
            <a:ext cx="104305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ym typeface="+mn-ea"/>
              </a:rPr>
              <a:t>docker </a:t>
            </a:r>
            <a:r>
              <a:rPr lang="en-US" altLang="zh-CN" sz="3600" b="1">
                <a:sym typeface="+mn-ea"/>
              </a:rPr>
              <a:t>run -d -p 8080:8080 tomcat</a:t>
            </a:r>
            <a:endParaRPr lang="zh-CN" altLang="en-US" sz="3600" b="1"/>
          </a:p>
          <a:p>
            <a:r>
              <a:rPr lang="en-US" altLang="zh-CN" sz="3600" b="1">
                <a:sym typeface="+mn-ea"/>
              </a:rPr>
              <a:t># </a:t>
            </a:r>
            <a:r>
              <a:rPr lang="zh-CN" altLang="en-US" sz="3600" b="1">
                <a:sym typeface="+mn-ea"/>
              </a:rPr>
              <a:t>创建</a:t>
            </a:r>
            <a:r>
              <a:rPr lang="en-US" altLang="zh-CN" sz="3600" b="1">
                <a:sym typeface="+mn-ea"/>
              </a:rPr>
              <a:t>tomcat</a:t>
            </a:r>
            <a:r>
              <a:rPr lang="zh-CN" altLang="en-US" sz="3600" b="1">
                <a:sym typeface="+mn-ea"/>
              </a:rPr>
              <a:t>容器，设置映射端口</a:t>
            </a:r>
            <a:r>
              <a:rPr lang="en-US" altLang="zh-CN" sz="3600" b="1">
                <a:sym typeface="+mn-ea"/>
              </a:rPr>
              <a:t>8080</a:t>
            </a:r>
            <a:r>
              <a:rPr lang="zh-CN" altLang="en-US" sz="3600" b="1">
                <a:sym typeface="+mn-ea"/>
              </a:rPr>
              <a:t>并后台运行</a:t>
            </a:r>
            <a:endParaRPr lang="en-US" altLang="zh-CN" sz="3600" b="1"/>
          </a:p>
          <a:p>
            <a:endParaRPr lang="zh-CN" altLang="en-US" sz="3600" b="1"/>
          </a:p>
        </p:txBody>
      </p:sp>
    </p:spTree>
    <p:custDataLst>
      <p:tags r:id="rId1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2505" y="1847215"/>
            <a:ext cx="837628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docker exec -it </a:t>
            </a:r>
            <a:r>
              <a:rPr lang="zh-CN" altLang="en-US" sz="3200" b="1"/>
              <a:t>容器</a:t>
            </a:r>
            <a:r>
              <a:rPr lang="en-US" altLang="zh-CN" sz="3200" b="1"/>
              <a:t>id /bin/bash</a:t>
            </a:r>
            <a:endParaRPr lang="en-US" altLang="zh-CN" sz="3200" b="1"/>
          </a:p>
          <a:p>
            <a:r>
              <a:rPr lang="en-US" altLang="zh-CN" sz="3200" b="1"/>
              <a:t># </a:t>
            </a:r>
            <a:r>
              <a:rPr lang="zh-CN" altLang="en-US" sz="3200" b="1"/>
              <a:t>进入</a:t>
            </a:r>
            <a:r>
              <a:rPr lang="en-US" altLang="zh-CN" sz="3200" b="1"/>
              <a:t>tomcat</a:t>
            </a:r>
            <a:r>
              <a:rPr lang="zh-CN" altLang="en-US" sz="3200" b="1"/>
              <a:t>目录</a:t>
            </a:r>
            <a:endParaRPr lang="zh-CN" altLang="en-US" sz="3200" b="1"/>
          </a:p>
        </p:txBody>
      </p:sp>
      <p:sp>
        <p:nvSpPr>
          <p:cNvPr id="7" name="文本框 6"/>
          <p:cNvSpPr txBox="1"/>
          <p:nvPr/>
        </p:nvSpPr>
        <p:spPr>
          <a:xfrm>
            <a:off x="1071245" y="3157855"/>
            <a:ext cx="1084770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ls</a:t>
            </a:r>
            <a:endParaRPr lang="en-US" altLang="zh-CN" sz="3200" b="1"/>
          </a:p>
          <a:p>
            <a:r>
              <a:rPr lang="en-US" altLang="zh-CN" sz="3200" b="1"/>
              <a:t># </a:t>
            </a:r>
            <a:r>
              <a:rPr lang="zh-CN" altLang="en-US" sz="3200" b="1"/>
              <a:t>发现</a:t>
            </a:r>
            <a:r>
              <a:rPr lang="en-US" altLang="zh-CN" sz="3200" b="1"/>
              <a:t>webapps</a:t>
            </a:r>
            <a:r>
              <a:rPr lang="zh-CN" altLang="en-US" sz="3200" b="1"/>
              <a:t>目录 进入查看发现没有任何东西，但</a:t>
            </a:r>
            <a:r>
              <a:rPr lang="en-US" altLang="zh-CN" sz="3200" b="1"/>
              <a:t>webapps.dist</a:t>
            </a:r>
            <a:r>
              <a:rPr lang="zh-CN" altLang="en-US" sz="3200" b="1"/>
              <a:t>下有</a:t>
            </a:r>
            <a:endParaRPr lang="zh-CN" altLang="en-US" sz="3200" b="1"/>
          </a:p>
          <a:p>
            <a:r>
              <a:rPr lang="en-US" altLang="zh-CN" sz="3200" b="1"/>
              <a:t>rm -rf webapps</a:t>
            </a:r>
            <a:endParaRPr lang="en-US" altLang="zh-CN" sz="3200" b="1"/>
          </a:p>
          <a:p>
            <a:r>
              <a:rPr lang="en-US" altLang="zh-CN" sz="3200" b="1"/>
              <a:t># </a:t>
            </a:r>
            <a:r>
              <a:rPr lang="zh-CN" altLang="en-US" sz="3200" b="1"/>
              <a:t>删除</a:t>
            </a:r>
            <a:r>
              <a:rPr lang="en-US" altLang="zh-CN" sz="3200" b="1"/>
              <a:t>webapps</a:t>
            </a:r>
            <a:r>
              <a:rPr lang="zh-CN" altLang="en-US" sz="3200" b="1"/>
              <a:t>目录</a:t>
            </a:r>
            <a:endParaRPr lang="zh-CN" altLang="en-US" sz="3200" b="1"/>
          </a:p>
          <a:p>
            <a:r>
              <a:rPr lang="en-US" altLang="zh-CN" sz="3200" b="1"/>
              <a:t>mv webapps.dist webapps</a:t>
            </a:r>
            <a:endParaRPr lang="en-US" altLang="zh-CN" sz="3200" b="1"/>
          </a:p>
          <a:p>
            <a:r>
              <a:rPr lang="en-US" altLang="zh-CN" sz="3200" b="1"/>
              <a:t># </a:t>
            </a:r>
            <a:r>
              <a:rPr lang="zh-CN" altLang="en-US" sz="3200" b="1"/>
              <a:t>把</a:t>
            </a:r>
            <a:r>
              <a:rPr lang="en-US" altLang="zh-CN" sz="3200" b="1"/>
              <a:t>webapps.dist</a:t>
            </a:r>
            <a:r>
              <a:rPr lang="zh-CN" altLang="en-US" sz="3200" b="1"/>
              <a:t>目录名字改成</a:t>
            </a:r>
            <a:r>
              <a:rPr lang="en-US" altLang="zh-CN" sz="3200" b="1"/>
              <a:t>webapps</a:t>
            </a:r>
            <a:endParaRPr lang="zh-CN" altLang="en-US" sz="3200" b="1"/>
          </a:p>
        </p:txBody>
      </p:sp>
      <p:sp>
        <p:nvSpPr>
          <p:cNvPr id="2" name="文本框 1"/>
          <p:cNvSpPr txBox="1"/>
          <p:nvPr/>
        </p:nvSpPr>
        <p:spPr>
          <a:xfrm>
            <a:off x="789305" y="589280"/>
            <a:ext cx="9809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/>
              <a:t>第四步：将</a:t>
            </a:r>
            <a:r>
              <a:rPr lang="en-US" altLang="zh-CN" sz="3600" b="1"/>
              <a:t>webapps.dist</a:t>
            </a:r>
            <a:r>
              <a:rPr lang="zh-CN" altLang="en-US" sz="3600" b="1"/>
              <a:t>改名为</a:t>
            </a:r>
            <a:r>
              <a:rPr lang="en-US" altLang="zh-CN" sz="3600" b="1"/>
              <a:t>webapps</a:t>
            </a:r>
            <a:endParaRPr lang="en-US" altLang="zh-CN" sz="3600" b="1"/>
          </a:p>
        </p:txBody>
      </p:sp>
    </p:spTree>
    <p:custDataLst>
      <p:tags r:id="rId1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53995" y="1035050"/>
            <a:ext cx="75641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Docker desktop</a:t>
            </a:r>
            <a:r>
              <a:rPr lang="zh-CN" altLang="en-US" sz="4000"/>
              <a:t>工具介绍及使用</a:t>
            </a:r>
            <a:endParaRPr lang="zh-CN" altLang="en-US" sz="4000"/>
          </a:p>
        </p:txBody>
      </p:sp>
      <p:sp>
        <p:nvSpPr>
          <p:cNvPr id="3" name="文本框 2"/>
          <p:cNvSpPr txBox="1"/>
          <p:nvPr/>
        </p:nvSpPr>
        <p:spPr>
          <a:xfrm>
            <a:off x="2060575" y="2468880"/>
            <a:ext cx="9019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Docker是一个用于创建容器化应用程序的完整开发平台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而Docker Desktop for Windows是在Windows上开始使用Docker的最佳方式。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9257" y="432000"/>
            <a:ext cx="10852237" cy="648000"/>
          </a:xfrm>
        </p:spPr>
        <p:txBody>
          <a:bodyPr/>
          <a:lstStyle/>
          <a:p>
            <a:r>
              <a:rPr lang="zh-CN" altLang="en-US" sz="4000" dirty="0"/>
              <a:t>虚拟机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230" y="1186432"/>
            <a:ext cx="11025326" cy="4351338"/>
          </a:xfrm>
        </p:spPr>
        <p:txBody>
          <a:bodyPr>
            <a:noAutofit/>
          </a:bodyPr>
          <a:lstStyle/>
          <a:p>
            <a:r>
              <a:rPr lang="zh-CN" altLang="en-US" sz="2400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虚拟机（</a:t>
            </a:r>
            <a:r>
              <a:rPr lang="en-US" altLang="zh-CN" sz="2400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virtual machine</a:t>
            </a:r>
            <a:r>
              <a:rPr lang="zh-CN" altLang="en-US" sz="2400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）就是带环境安装的一种解决方案。它可以在一种操作系统里面运行另一种操作系统，比如在 </a:t>
            </a:r>
            <a:r>
              <a:rPr lang="en-US" altLang="zh-CN" sz="2400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Windows </a:t>
            </a:r>
            <a:r>
              <a:rPr lang="zh-CN" altLang="en-US" sz="2400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系统里面运行 </a:t>
            </a:r>
            <a:r>
              <a:rPr lang="en-US" altLang="zh-CN" sz="2400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Linux </a:t>
            </a:r>
            <a:r>
              <a:rPr lang="zh-CN" altLang="en-US" sz="2400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系统。</a:t>
            </a:r>
            <a:endParaRPr lang="en-US" altLang="zh-CN" sz="2400" b="0" i="0" dirty="0">
              <a:solidFill>
                <a:srgbClr val="111111"/>
              </a:solidFill>
              <a:effectLst/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zh-CN" altLang="en-US" sz="2400" b="0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缺点：</a:t>
            </a:r>
            <a:endParaRPr lang="en-US" altLang="zh-CN" sz="2400" b="0" i="0" dirty="0">
              <a:solidFill>
                <a:srgbClr val="FF0000"/>
              </a:solidFill>
              <a:effectLst/>
              <a:latin typeface="Georgia" panose="02040502050405020303" pitchFamily="18" charset="0"/>
            </a:endParaRPr>
          </a:p>
          <a:p>
            <a:r>
              <a:rPr lang="zh-CN" altLang="en-US" sz="24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（</a:t>
            </a:r>
            <a:r>
              <a:rPr lang="en-US" altLang="zh-CN" sz="24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1</a:t>
            </a:r>
            <a:r>
              <a:rPr lang="zh-CN" altLang="en-US" sz="24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）资源占用多</a:t>
            </a:r>
            <a:endParaRPr lang="en-US" altLang="zh-CN" sz="2400" b="1" dirty="0">
              <a:solidFill>
                <a:srgbClr val="111111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zh-CN" altLang="en-US" sz="2400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虚拟机会独占一部分内存和硬盘空间。</a:t>
            </a:r>
            <a:br>
              <a:rPr lang="en-US" altLang="zh-CN" sz="2400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</a:br>
            <a:r>
              <a:rPr lang="zh-CN" altLang="en-US" sz="2400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它运行的时候，其他程序就不能使用</a:t>
            </a:r>
            <a:br>
              <a:rPr lang="en-US" altLang="zh-CN" sz="2400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</a:br>
            <a:r>
              <a:rPr lang="zh-CN" altLang="en-US" sz="2400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这些资源了。</a:t>
            </a:r>
            <a:endParaRPr lang="en-US" altLang="zh-CN" sz="2400" dirty="0">
              <a:solidFill>
                <a:srgbClr val="111111"/>
              </a:solidFill>
              <a:latin typeface="Georgia" panose="02040502050405020303" pitchFamily="18" charset="0"/>
            </a:endParaRPr>
          </a:p>
          <a:p>
            <a:r>
              <a:rPr lang="zh-CN" altLang="en-US" sz="20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（</a:t>
            </a:r>
            <a:r>
              <a:rPr lang="en-US" altLang="zh-CN" sz="20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2</a:t>
            </a:r>
            <a:r>
              <a:rPr lang="zh-CN" altLang="en-US" sz="20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）冗余步骤多</a:t>
            </a:r>
            <a:endParaRPr lang="en-US" altLang="zh-CN" sz="2000" b="1" i="0" dirty="0">
              <a:solidFill>
                <a:srgbClr val="111111"/>
              </a:solidFill>
              <a:effectLst/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zh-CN" altLang="en-US" sz="2000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虚拟机是完整的操作系统</a:t>
            </a:r>
            <a:endParaRPr lang="en-US" altLang="zh-CN" sz="2000" b="1" i="0" dirty="0">
              <a:solidFill>
                <a:srgbClr val="111111"/>
              </a:solidFill>
              <a:effectLst/>
              <a:latin typeface="Georgia" panose="02040502050405020303" pitchFamily="18" charset="0"/>
            </a:endParaRPr>
          </a:p>
          <a:p>
            <a:r>
              <a:rPr lang="zh-CN" altLang="en-US" sz="20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（</a:t>
            </a:r>
            <a:r>
              <a:rPr lang="en-US" altLang="zh-CN" sz="20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3</a:t>
            </a:r>
            <a:r>
              <a:rPr lang="zh-CN" altLang="en-US" sz="20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）启动慢</a:t>
            </a:r>
            <a:endParaRPr lang="zh-CN" altLang="en-US" sz="2000" b="1" i="0" dirty="0">
              <a:solidFill>
                <a:srgbClr val="111111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1108" y="2533212"/>
            <a:ext cx="5438775" cy="383857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002280" y="978535"/>
            <a:ext cx="60617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/>
              <a:t>Docker desktop</a:t>
            </a:r>
            <a:r>
              <a:rPr lang="zh-CN" altLang="en-US" sz="4000" b="1"/>
              <a:t>功能介绍</a:t>
            </a:r>
            <a:endParaRPr lang="zh-CN" altLang="en-US" sz="4000" b="1"/>
          </a:p>
        </p:txBody>
      </p:sp>
      <p:sp>
        <p:nvSpPr>
          <p:cNvPr id="6" name="文本框 5"/>
          <p:cNvSpPr txBox="1"/>
          <p:nvPr/>
        </p:nvSpPr>
        <p:spPr>
          <a:xfrm>
            <a:off x="4491990" y="2118360"/>
            <a:ext cx="70446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1.</a:t>
            </a:r>
            <a:r>
              <a:rPr lang="zh-CN" altLang="en-US" sz="3600" b="1"/>
              <a:t>一般</a:t>
            </a:r>
            <a:endParaRPr lang="zh-CN" altLang="en-US" sz="3600" b="1"/>
          </a:p>
          <a:p>
            <a:r>
              <a:rPr lang="en-US" altLang="zh-CN" sz="3600" b="1"/>
              <a:t>2.代理</a:t>
            </a:r>
            <a:endParaRPr lang="en-US" altLang="zh-CN" sz="3600" b="1"/>
          </a:p>
          <a:p>
            <a:r>
              <a:rPr lang="en-US" altLang="zh-CN" sz="3600" b="1"/>
              <a:t>3.</a:t>
            </a:r>
            <a:r>
              <a:rPr lang="zh-CN" altLang="en-US" sz="3600" b="1"/>
              <a:t>实验模式</a:t>
            </a:r>
            <a:endParaRPr lang="en-US" altLang="zh-CN" sz="3600" b="1"/>
          </a:p>
          <a:p>
            <a:r>
              <a:rPr lang="en-US" altLang="zh-CN" sz="3600" b="1"/>
              <a:t>4.Kubernetes</a:t>
            </a:r>
            <a:endParaRPr lang="en-US" altLang="zh-CN" sz="3600" b="1"/>
          </a:p>
        </p:txBody>
      </p:sp>
    </p:spTree>
    <p:custDataLst>
      <p:tags r:id="rId1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6975" y="2073910"/>
            <a:ext cx="96672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 b="1"/>
              <a:t>springboot</a:t>
            </a:r>
            <a:r>
              <a:rPr lang="zh-CN" altLang="en-US" sz="4800" b="1"/>
              <a:t>项目镜像化实例演示</a:t>
            </a:r>
            <a:endParaRPr lang="zh-CN" altLang="en-US" sz="4800" b="1"/>
          </a:p>
        </p:txBody>
      </p:sp>
    </p:spTree>
    <p:custDataLst>
      <p:tags r:id="rId1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9290" y="735965"/>
            <a:ext cx="104971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/>
              <a:t>第一步</a:t>
            </a:r>
            <a:r>
              <a:rPr lang="zh-CN" altLang="en-US" sz="3600" b="1"/>
              <a:t> 在window上安装docker desktop：</a:t>
            </a:r>
            <a:endParaRPr lang="zh-CN" altLang="en-US" sz="3600" b="1"/>
          </a:p>
        </p:txBody>
      </p:sp>
      <p:sp>
        <p:nvSpPr>
          <p:cNvPr id="3" name="文本框 2"/>
          <p:cNvSpPr txBox="1"/>
          <p:nvPr/>
        </p:nvSpPr>
        <p:spPr>
          <a:xfrm>
            <a:off x="603885" y="1868805"/>
            <a:ext cx="895604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3200" b="1"/>
              <a:t>​	docker desktop 自带了docker-compose;</a:t>
            </a:r>
            <a:endParaRPr sz="3200" b="1"/>
          </a:p>
          <a:p>
            <a:r>
              <a:rPr sz="3200" b="1"/>
              <a:t>关于docker-compose:</a:t>
            </a:r>
            <a:endParaRPr sz="3200" b="1"/>
          </a:p>
        </p:txBody>
      </p:sp>
      <p:sp>
        <p:nvSpPr>
          <p:cNvPr id="4" name="文本框 3"/>
          <p:cNvSpPr txBox="1"/>
          <p:nvPr/>
        </p:nvSpPr>
        <p:spPr>
          <a:xfrm>
            <a:off x="1296035" y="3001645"/>
            <a:ext cx="96005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Compose是用于定义和运行多容器Docker应用程序的工具。使用compose，可以使用yaml文件配置应用程序的服务。</a:t>
            </a:r>
            <a:endParaRPr lang="zh-CN" altLang="en-US" sz="2400"/>
          </a:p>
          <a:p>
            <a:r>
              <a:rPr lang="zh-CN" altLang="en-US" sz="2400"/>
              <a:t>然后，通过一个命令，可以从配置中创建和启动所有服务。</a:t>
            </a:r>
            <a:endParaRPr lang="zh-CN" altLang="en-US" sz="2400"/>
          </a:p>
          <a:p>
            <a:r>
              <a:rPr lang="zh-CN" altLang="en-US" sz="2400"/>
              <a:t>使用compose基本上是一个三步过程：</a:t>
            </a:r>
            <a:endParaRPr lang="zh-CN" altLang="en-US" sz="2400"/>
          </a:p>
          <a:p>
            <a:r>
              <a:rPr lang="zh-CN" altLang="en-US" sz="2400"/>
              <a:t>1. 用dockerfile，或者镜像定义应用程序的环境，以便在任何地方复制。</a:t>
            </a:r>
            <a:endParaRPr lang="zh-CN" altLang="en-US" sz="2400"/>
          </a:p>
          <a:p>
            <a:r>
              <a:rPr lang="zh-CN" altLang="en-US" sz="2400"/>
              <a:t>2. 在docker-compose.yml中定义组成应用程序的服务，以便它们可以在单独的环境中一起运行。</a:t>
            </a:r>
            <a:endParaRPr lang="zh-CN" altLang="en-US" sz="2400"/>
          </a:p>
          <a:p>
            <a:r>
              <a:rPr lang="zh-CN" altLang="en-US" sz="2400"/>
              <a:t>3. 运行docker compose up -d启动并后台运行整个应用程序。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34565" y="561340"/>
            <a:ext cx="80937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4000" b="1"/>
              <a:t>第</a:t>
            </a:r>
            <a:r>
              <a:rPr sz="4000" b="1"/>
              <a:t>二</a:t>
            </a:r>
            <a:r>
              <a:rPr lang="zh-CN" sz="4000" b="1"/>
              <a:t>步</a:t>
            </a:r>
            <a:r>
              <a:rPr sz="4000" b="1"/>
              <a:t> 编写dockerfile文件</a:t>
            </a:r>
            <a:endParaRPr sz="4000" b="1"/>
          </a:p>
        </p:txBody>
      </p:sp>
      <p:sp>
        <p:nvSpPr>
          <p:cNvPr id="6" name="文本框 5"/>
          <p:cNvSpPr txBox="1"/>
          <p:nvPr/>
        </p:nvSpPr>
        <p:spPr>
          <a:xfrm>
            <a:off x="654685" y="2555240"/>
            <a:ext cx="106330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因为我们的项目需要成为docker的镜像，所以我们必须先编写Dockerfile文件构建我们的项目镜像然后进行编排，Dockerfile文件可以帮我们进行构建。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4685" y="730885"/>
            <a:ext cx="80937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4000" b="1"/>
              <a:t>dockerfile</a:t>
            </a:r>
            <a:endParaRPr sz="4000" b="1"/>
          </a:p>
        </p:txBody>
      </p:sp>
      <p:sp>
        <p:nvSpPr>
          <p:cNvPr id="6" name="文本框 5"/>
          <p:cNvSpPr txBox="1"/>
          <p:nvPr/>
        </p:nvSpPr>
        <p:spPr>
          <a:xfrm>
            <a:off x="654685" y="1561465"/>
            <a:ext cx="1063307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# 指定基础镜像，本地没有会从dockerHub pull下来</a:t>
            </a:r>
            <a:endParaRPr lang="zh-CN" altLang="en-US"/>
          </a:p>
          <a:p>
            <a:r>
              <a:rPr lang="zh-CN" altLang="en-US"/>
              <a:t>FROM java:8</a:t>
            </a:r>
            <a:endParaRPr lang="zh-CN" altLang="en-US"/>
          </a:p>
          <a:p>
            <a:r>
              <a:rPr lang="zh-CN" altLang="en-US"/>
              <a:t>#作者</a:t>
            </a:r>
            <a:endParaRPr lang="zh-CN" altLang="en-US"/>
          </a:p>
          <a:p>
            <a:r>
              <a:rPr lang="zh-CN" altLang="en-US"/>
              <a:t>MAINTAINER zyl</a:t>
            </a:r>
            <a:endParaRPr lang="zh-CN" altLang="en-US"/>
          </a:p>
          <a:p>
            <a:r>
              <a:rPr lang="zh-CN" altLang="en-US"/>
              <a:t>#指向了一个/tmp的目录，由于Spring Boot使用内置的Tomcat容器，Tomcat默认使用/tmp作为工作目录。效果就是在主机#的#/var/lib/docker目录下创建了一个临时文件，并连接到容器的/tmp。</a:t>
            </a:r>
            <a:endParaRPr lang="zh-CN" altLang="en-US"/>
          </a:p>
          <a:p>
            <a:r>
              <a:rPr lang="zh-CN" altLang="en-US"/>
              <a:t>VOLUME /d/docker:/data</a:t>
            </a:r>
            <a:endParaRPr lang="zh-CN" altLang="en-US"/>
          </a:p>
          <a:p>
            <a:r>
              <a:rPr lang="zh-CN" altLang="en-US"/>
              <a:t># 镜像要暴露的端口，如要使用端口（tomcat启动用的8080），在执行docker run命令时使用-p生效</a:t>
            </a:r>
            <a:endParaRPr lang="zh-CN" altLang="en-US"/>
          </a:p>
          <a:p>
            <a:r>
              <a:rPr lang="zh-CN" altLang="en-US"/>
              <a:t>EXPOSE 8080 8081</a:t>
            </a:r>
            <a:endParaRPr lang="zh-CN" altLang="en-US"/>
          </a:p>
          <a:p>
            <a:r>
              <a:rPr lang="zh-CN" altLang="en-US"/>
              <a:t># 把可执行jar包复制到基础镜像的根目录下</a:t>
            </a:r>
            <a:endParaRPr lang="zh-CN" altLang="en-US"/>
          </a:p>
          <a:p>
            <a:r>
              <a:rPr lang="zh-CN" altLang="en-US"/>
              <a:t>ADD test-0.0.1-SNAPSHOT.jar  /data/test-0.0.1-SNAPSHOT.jar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#RUN表示在新创建的镜像中执行一些命令，然后把执行的结果提交到当前镜像。这里使用touch命令来改变文件的修改时间，#Docker创建的#所有容器文件默认状态都是“未修改”。这对于简单应用来说不需要，不过对于一些静态内容（比如：#index.html）的文件就需要一个“修改#时间”。</a:t>
            </a:r>
            <a:endParaRPr lang="zh-CN" altLang="en-US"/>
          </a:p>
          <a:p>
            <a:r>
              <a:rPr lang="zh-CN" altLang="en-US"/>
              <a:t>RUN bash -c 'touch /.jar'</a:t>
            </a:r>
            <a:endParaRPr lang="zh-CN" altLang="en-US"/>
          </a:p>
          <a:p>
            <a:r>
              <a:rPr lang="zh-CN" altLang="en-US"/>
              <a:t># 在镜像运行为容器后执行的命令</a:t>
            </a:r>
            <a:endParaRPr lang="zh-CN" altLang="en-US"/>
          </a:p>
          <a:p>
            <a:r>
              <a:rPr lang="zh-CN" altLang="en-US"/>
              <a:t>ENTRYPOINT ["java","-jar","/data/test-0.0.1-SNAPSHOT.jar"]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27530" y="230505"/>
            <a:ext cx="9006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/>
              <a:t>第三步： 编写docker-compose.yml文件</a:t>
            </a:r>
            <a:endParaRPr lang="zh-CN" altLang="en-US" sz="3600" b="1"/>
          </a:p>
        </p:txBody>
      </p:sp>
      <p:sp>
        <p:nvSpPr>
          <p:cNvPr id="4" name="文本框 3"/>
          <p:cNvSpPr txBox="1"/>
          <p:nvPr/>
        </p:nvSpPr>
        <p:spPr>
          <a:xfrm>
            <a:off x="768350" y="875665"/>
            <a:ext cx="1065530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version: "3"</a:t>
            </a:r>
            <a:endParaRPr lang="zh-CN" altLang="en-US" sz="2000"/>
          </a:p>
          <a:p>
            <a:r>
              <a:rPr lang="zh-CN" altLang="en-US" sz="2000"/>
              <a:t>services:</a:t>
            </a:r>
            <a:endParaRPr lang="zh-CN" altLang="en-US" sz="2000"/>
          </a:p>
          <a:p>
            <a:r>
              <a:rPr lang="zh-CN" altLang="en-US" sz="2000"/>
              <a:t>  nginx: # 服务名称，用户自定义</a:t>
            </a:r>
            <a:endParaRPr lang="zh-CN" altLang="en-US" sz="2000"/>
          </a:p>
          <a:p>
            <a:r>
              <a:rPr lang="zh-CN" altLang="en-US" sz="2000"/>
              <a:t>    image: nginx:latest  # 镜像版本</a:t>
            </a:r>
            <a:endParaRPr lang="zh-CN" altLang="en-US" sz="2000"/>
          </a:p>
          <a:p>
            <a:r>
              <a:rPr lang="zh-CN" altLang="en-US" sz="2000"/>
              <a:t>    ports:</a:t>
            </a:r>
            <a:endParaRPr lang="zh-CN" altLang="en-US" sz="2000"/>
          </a:p>
          <a:p>
            <a:r>
              <a:rPr lang="zh-CN" altLang="en-US" sz="2000"/>
              <a:t>      - 80:80  # 暴露端口</a:t>
            </a:r>
            <a:endParaRPr lang="zh-CN" altLang="en-US" sz="2000"/>
          </a:p>
          <a:p>
            <a:r>
              <a:rPr lang="zh-CN" altLang="en-US" sz="2000"/>
              <a:t>    volumes: # 挂载</a:t>
            </a:r>
            <a:endParaRPr lang="zh-CN" altLang="en-US" sz="2000"/>
          </a:p>
          <a:p>
            <a:r>
              <a:rPr lang="zh-CN" altLang="en-US" sz="2000"/>
              <a:t>      - /d/docker/nginx/html:/usr/share/nginx/html #将前端项目打包放到nginx的html下（删除原nginx下的html里的文件）</a:t>
            </a:r>
            <a:endParaRPr lang="zh-CN" altLang="en-US" sz="2000"/>
          </a:p>
          <a:p>
            <a:r>
              <a:rPr lang="zh-CN" altLang="en-US" sz="2000"/>
              <a:t>      - /d/docker/nginx/conf/nginx.conf:/etc/nginx/nginx.conf</a:t>
            </a:r>
            <a:endParaRPr lang="zh-CN" altLang="en-US" sz="2000"/>
          </a:p>
          <a:p>
            <a:r>
              <a:rPr lang="zh-CN" altLang="en-US" sz="2000"/>
              <a:t>    privileged: true # 这个必须要，解决nginx的文件调用的权限问题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  hospital:</a:t>
            </a:r>
            <a:endParaRPr lang="zh-CN" altLang="en-US" sz="2000"/>
          </a:p>
          <a:p>
            <a:r>
              <a:rPr lang="zh-CN" altLang="en-US" sz="2000"/>
              <a:t>    image: hospital:latest #指定生成的镜像名字与版本号</a:t>
            </a:r>
            <a:endParaRPr lang="zh-CN" altLang="en-US" sz="2000"/>
          </a:p>
          <a:p>
            <a:r>
              <a:rPr lang="zh-CN" altLang="en-US" sz="2000"/>
              <a:t>    #network_mode: "host"</a:t>
            </a:r>
            <a:endParaRPr lang="zh-CN" altLang="en-US" sz="2000"/>
          </a:p>
          <a:p>
            <a:r>
              <a:rPr lang="zh-CN" altLang="en-US" sz="2000"/>
              <a:t>    build: . # 表示以当前目录下的Dockerfile开始构建镜像</a:t>
            </a:r>
            <a:endParaRPr lang="zh-CN" altLang="en-US" sz="2000"/>
          </a:p>
          <a:p>
            <a:r>
              <a:rPr lang="zh-CN" altLang="en-US" sz="2000"/>
              <a:t>    ports: #暴露端口</a:t>
            </a:r>
            <a:endParaRPr lang="zh-CN" altLang="en-US" sz="2000"/>
          </a:p>
          <a:p>
            <a:r>
              <a:rPr lang="zh-CN" altLang="en-US" sz="2000"/>
              <a:t>      - 8081:8081</a:t>
            </a:r>
            <a:endParaRPr lang="zh-CN" altLang="en-US" sz="2000"/>
          </a:p>
          <a:p>
            <a:r>
              <a:rPr lang="zh-CN" altLang="en-US" sz="2000"/>
              <a:t>      - 8080:8080</a:t>
            </a:r>
            <a:endParaRPr lang="zh-CN" altLang="en-US" sz="2000"/>
          </a:p>
          <a:p>
            <a:r>
              <a:rPr lang="zh-CN" altLang="en-US" sz="2000"/>
              <a:t>    depends_on: #依赖下面的mysql镜像</a:t>
            </a:r>
            <a:endParaRPr lang="zh-CN" altLang="en-US" sz="2000"/>
          </a:p>
          <a:p>
            <a:r>
              <a:rPr lang="zh-CN" altLang="en-US" sz="2000"/>
              <a:t>      - mysql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68350" y="379730"/>
            <a:ext cx="10655300" cy="6339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ym typeface="+mn-ea"/>
              </a:rPr>
              <a:t> mysql: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restart: always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ports: #暴露端口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  - 3306:3306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image: mysql:8.0 #镜像名称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container_name: my_mysql #容器名称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command: #mysql需要遵守的一些命令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  --default-authentication-plugin=mysql_native_password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  --character-set-server=utf8mb4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  --collation-server=utf8mb4_0900_ai_ci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  --explicit_defaults_for_timestamp=true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privileged: true #解决文件调用权限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  #--lower_case_table_names=1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#network_mode: "host"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#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environment: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  MYSQL_ROOT_HOST: '%' #将mysql设置为无IP限制访问，方便远程链接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  MYSQL_ROOT_PASSWORD: xxx #你的root用户密码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  MYSQL_DATABASE: xxx #需要的预设置的数据库实例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volumes: #数据挂载 将本机的相应目录下的文件放到容器相应的目录下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  - ./mysql/mydir:/mydir 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  - ./mysql/datadir:/var/lib/mysql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  - ./mysql/schema:/docker-entrypoint-initdb.d/ #将需要的MySQL脚本挂载到容器的预定义目录，运行MySQL容器会自动运行脚本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  - ./mysql/conf/my.cnf:/etc/my.cnf 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r>
              <a:rPr lang="zh-CN" altLang="en-US" sz="1400">
                <a:sym typeface="+mn-ea"/>
              </a:rPr>
              <a:t>  redis: 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image: redis:latest</a:t>
            </a:r>
            <a:endParaRPr lang="zh-CN" altLang="en-US" sz="1400"/>
          </a:p>
        </p:txBody>
      </p:sp>
    </p:spTree>
    <p:custDataLst>
      <p:tags r:id="rId1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93240" y="501650"/>
            <a:ext cx="9131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/>
              <a:t>第四步：修改项目的yml配置文件</a:t>
            </a:r>
            <a:endParaRPr lang="zh-CN" altLang="en-US" sz="3600" b="1"/>
          </a:p>
        </p:txBody>
      </p:sp>
      <p:pic>
        <p:nvPicPr>
          <p:cNvPr id="5" name="图片 4" descr="image-202012121051498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433195"/>
            <a:ext cx="10058400" cy="2253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1695" y="353695"/>
            <a:ext cx="9131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/>
              <a:t>第五步：打包后端项目</a:t>
            </a:r>
            <a:endParaRPr lang="zh-CN" altLang="en-US" sz="3600" b="1"/>
          </a:p>
        </p:txBody>
      </p:sp>
      <p:pic>
        <p:nvPicPr>
          <p:cNvPr id="6" name="图片 5" descr="image-202012121108273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800" y="1322705"/>
            <a:ext cx="5555615" cy="28098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17980" y="4918710"/>
            <a:ext cx="69767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双击maven里的package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之后会在项目的target之下出现两个jar包，复制第一个完整版到docker目录下，</a:t>
            </a:r>
            <a:endParaRPr lang="zh-CN" altLang="en-US"/>
          </a:p>
          <a:p>
            <a:r>
              <a:rPr lang="zh-CN" altLang="en-US"/>
              <a:t>（目录结构在最后）</a:t>
            </a:r>
            <a:endParaRPr lang="zh-CN" altLang="en-US"/>
          </a:p>
        </p:txBody>
      </p:sp>
      <p:pic>
        <p:nvPicPr>
          <p:cNvPr id="8" name="图片 7" descr="image-202012121108599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585" y="1322705"/>
            <a:ext cx="4423410" cy="38493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30350" y="614045"/>
            <a:ext cx="10180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b="1"/>
              <a:t>第</a:t>
            </a:r>
            <a:r>
              <a:rPr sz="3200" b="1"/>
              <a:t>六</a:t>
            </a:r>
            <a:r>
              <a:rPr lang="zh-CN" sz="3200" b="1"/>
              <a:t>步：</a:t>
            </a:r>
            <a:r>
              <a:rPr sz="3200" b="1"/>
              <a:t>将前端项目打包部署到nginx中（先下载nginx）</a:t>
            </a:r>
            <a:endParaRPr sz="3200" b="1"/>
          </a:p>
        </p:txBody>
      </p:sp>
      <p:pic>
        <p:nvPicPr>
          <p:cNvPr id="5" name="图片 4" descr="image-202012121058310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585" y="1921510"/>
            <a:ext cx="4590415" cy="17716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9705" y="1422400"/>
            <a:ext cx="63779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1.在前端所在目录 使用npm run build 将前端项目打包 </a:t>
            </a:r>
            <a:endParaRPr lang="zh-CN" altLang="en-US" sz="2000" b="1"/>
          </a:p>
        </p:txBody>
      </p:sp>
      <p:sp>
        <p:nvSpPr>
          <p:cNvPr id="7" name="文本框 6"/>
          <p:cNvSpPr txBox="1"/>
          <p:nvPr/>
        </p:nvSpPr>
        <p:spPr>
          <a:xfrm>
            <a:off x="235585" y="3845560"/>
            <a:ext cx="597090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2.先删除nginx的html目录之前的文件，然后将dist目录下的所有文件复制到nginx的html下</a:t>
            </a:r>
            <a:endParaRPr lang="zh-CN" altLang="en-US" sz="2000" b="1"/>
          </a:p>
        </p:txBody>
      </p:sp>
      <p:pic>
        <p:nvPicPr>
          <p:cNvPr id="8" name="图片 7" descr="image-202012121100076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4704080"/>
            <a:ext cx="4585970" cy="1457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520" y="224407"/>
            <a:ext cx="10515600" cy="913259"/>
          </a:xfrm>
        </p:spPr>
        <p:txBody>
          <a:bodyPr/>
          <a:lstStyle/>
          <a:p>
            <a:r>
              <a:rPr lang="en-US" altLang="zh-CN" sz="4000" b="0" i="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Linux </a:t>
            </a:r>
            <a:r>
              <a:rPr lang="zh-CN" altLang="en-US" sz="4000" b="0" i="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容器（</a:t>
            </a:r>
            <a:r>
              <a:rPr lang="en-US" altLang="zh-CN" sz="4000" b="0" i="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LXC</a:t>
            </a:r>
            <a:r>
              <a:rPr lang="zh-CN" altLang="en-US" sz="4000" b="0" i="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1770" y="1052977"/>
            <a:ext cx="10515600" cy="4765413"/>
          </a:xfrm>
        </p:spPr>
        <p:txBody>
          <a:bodyPr/>
          <a:lstStyle/>
          <a:p>
            <a:r>
              <a:rPr lang="en-US" altLang="zh-CN" sz="24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Linux </a:t>
            </a:r>
            <a:r>
              <a:rPr lang="zh-CN" altLang="en-US" sz="24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容器不是模拟一个完整的操作系统，而是对进程进行隔离。</a:t>
            </a:r>
            <a:endParaRPr lang="en-US" altLang="zh-CN" sz="2400" b="1" i="0" dirty="0">
              <a:solidFill>
                <a:srgbClr val="111111"/>
              </a:solidFill>
              <a:effectLst/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zh-CN" altLang="en-US" sz="2400" dirty="0"/>
              <a:t>所以只能运行在底层操作系统相同或相似的环境下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Docker </a:t>
            </a:r>
            <a:r>
              <a:rPr lang="zh-CN" altLang="en-US" sz="24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属于 </a:t>
            </a:r>
            <a:r>
              <a:rPr lang="en-US" altLang="zh-CN" sz="24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Linux </a:t>
            </a:r>
            <a:r>
              <a:rPr lang="zh-CN" altLang="en-US" sz="24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容器的一种封装，提供简单易用的容器使用接口。</a:t>
            </a:r>
            <a:endParaRPr lang="en-US" altLang="zh-CN" sz="2400" b="1" i="0" dirty="0">
              <a:solidFill>
                <a:srgbClr val="111111"/>
              </a:solidFill>
              <a:effectLst/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770" y="3505692"/>
            <a:ext cx="4701466" cy="33152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866" y="3562503"/>
            <a:ext cx="5261304" cy="304826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4236" y="2916172"/>
            <a:ext cx="327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需要完整的操作系统，运行在物理硬件之上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173599" y="313636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运行于操作系统内核之上</a:t>
            </a:r>
            <a:endParaRPr lang="zh-CN" altLang="en-US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63955" y="2513330"/>
            <a:ext cx="106553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 b="1"/>
              <a:t>location / {</a:t>
            </a:r>
            <a:endParaRPr sz="2000" b="1"/>
          </a:p>
          <a:p>
            <a:r>
              <a:rPr sz="2000" b="1"/>
              <a:t>    root   /usr/share/nginx/html;</a:t>
            </a:r>
            <a:endParaRPr sz="2000" b="1"/>
          </a:p>
          <a:p>
            <a:r>
              <a:rPr sz="2000" b="1"/>
              <a:t>    try_files $uri $uri/ /index.html last;</a:t>
            </a:r>
            <a:endParaRPr sz="2000" b="1"/>
          </a:p>
          <a:p>
            <a:r>
              <a:rPr sz="2000" b="1"/>
              <a:t>    index  index.html index.htm;</a:t>
            </a:r>
            <a:endParaRPr sz="2000" b="1"/>
          </a:p>
          <a:p>
            <a:r>
              <a:rPr sz="2000" b="1"/>
              <a:t>}</a:t>
            </a:r>
            <a:endParaRPr sz="2000" b="1"/>
          </a:p>
          <a:p>
            <a:r>
              <a:rPr sz="2000" b="1"/>
              <a:t>/usr/share/nginx/html;就是上面yml配置的nginx容器里放html文件的地址</a:t>
            </a:r>
            <a:endParaRPr sz="2000" b="1"/>
          </a:p>
          <a:p>
            <a:r>
              <a:rPr sz="2000" b="1"/>
              <a:t>这一行代码是什么意思呢？ try_files的语法规则： 格式1：try_files file ... uri，表示按指定的file顺序查找存在的文件，并使用第一个找到的文件进行请求处理，last表示匹配不到就内部直接匹配最后一个。</a:t>
            </a:r>
            <a:endParaRPr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1163955" y="438785"/>
            <a:ext cx="968438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3.配置nginx的nginx.conf文件</a:t>
            </a:r>
            <a:endParaRPr lang="zh-CN" altLang="en-US" sz="2000" b="1"/>
          </a:p>
          <a:p>
            <a:endParaRPr lang="zh-CN" altLang="en-US" sz="2000" b="1"/>
          </a:p>
          <a:p>
            <a:r>
              <a:rPr lang="zh-CN" altLang="en-US" sz="2000" b="1"/>
              <a:t>​	vue项目的入口是index.html文件，nginx路由的时候都必须要先经过这个文件，所以我们得给nginx定义一下规则，让它匹配不到资源路径的时候，先去读取index.html，然后再路由。所以我们配置一下nginx.conf文件。具体操作就是找到**location /**,添加上一行代码**try_files uriuri uriuri/ /index.html last**;如下：</a:t>
            </a:r>
            <a:endParaRPr lang="zh-CN" altLang="en-US" sz="2000" b="1"/>
          </a:p>
        </p:txBody>
      </p:sp>
      <p:pic>
        <p:nvPicPr>
          <p:cNvPr id="6" name="图片 5" descr="image-202012121110560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4230" y="5121275"/>
            <a:ext cx="2924175" cy="16097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2585" y="580390"/>
            <a:ext cx="114674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第七步： 最后运行 docker-compose up -d 命令开始构建镜像（需要在文件所在目录执行命令），一开始要拉取很多东西，所有时间会有点长</a:t>
            </a:r>
            <a:endParaRPr lang="zh-CN" altLang="en-US" sz="2800" b="1"/>
          </a:p>
        </p:txBody>
      </p:sp>
      <p:sp>
        <p:nvSpPr>
          <p:cNvPr id="4" name="文本框 3"/>
          <p:cNvSpPr txBox="1"/>
          <p:nvPr/>
        </p:nvSpPr>
        <p:spPr>
          <a:xfrm>
            <a:off x="1060450" y="1757045"/>
            <a:ext cx="106553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/>
              <a:t>运行成功后会自动运行镜像的容器，不需要手动运行</a:t>
            </a:r>
            <a:endParaRPr sz="2400"/>
          </a:p>
          <a:p>
            <a:endParaRPr sz="2400"/>
          </a:p>
          <a:p>
            <a:r>
              <a:rPr sz="2400"/>
              <a:t>为了加快速度在docker desktop里加入国内镜像加速源</a:t>
            </a:r>
            <a:endParaRPr sz="2400"/>
          </a:p>
        </p:txBody>
      </p:sp>
      <p:pic>
        <p:nvPicPr>
          <p:cNvPr id="5" name="图片 4" descr="image-202012121117116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7435" y="2432050"/>
            <a:ext cx="10058400" cy="4251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0725" y="580390"/>
            <a:ext cx="9131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运行之后：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1296670" y="1181735"/>
            <a:ext cx="1065530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Creating my_mysql ... done </a:t>
            </a:r>
            <a:endParaRPr lang="en-US" altLang="zh-CN" sz="2800"/>
          </a:p>
          <a:p>
            <a:r>
              <a:rPr lang="en-US" altLang="zh-CN" sz="2800"/>
              <a:t>Creating docker_hospital_1 ... done  </a:t>
            </a:r>
            <a:endParaRPr lang="en-US" altLang="zh-CN" sz="2800"/>
          </a:p>
          <a:p>
            <a:r>
              <a:rPr lang="en-US" altLang="zh-CN" sz="2800"/>
              <a:t>Creating docker_nginx_1      ... done </a:t>
            </a:r>
            <a:endParaRPr lang="en-US" altLang="zh-CN" sz="2800"/>
          </a:p>
          <a:p>
            <a:r>
              <a:rPr lang="en-US" altLang="zh-CN" sz="2800"/>
              <a:t>出现这三个说明拉取并且运行成功</a:t>
            </a:r>
            <a:endParaRPr lang="en-US" altLang="zh-CN" sz="2800"/>
          </a:p>
        </p:txBody>
      </p:sp>
      <p:sp>
        <p:nvSpPr>
          <p:cNvPr id="5" name="文本框 4"/>
          <p:cNvSpPr txBox="1"/>
          <p:nvPr/>
        </p:nvSpPr>
        <p:spPr>
          <a:xfrm>
            <a:off x="1296670" y="3815715"/>
            <a:ext cx="96958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/>
              <a:t>在docker desktop里可以看见yml配置文件里的几个镜像都在运行</a:t>
            </a:r>
            <a:endParaRPr lang="zh-CN" altLang="en-US" sz="2400" b="1"/>
          </a:p>
          <a:p>
            <a:endParaRPr lang="zh-CN" altLang="en-US" sz="2400" b="1"/>
          </a:p>
          <a:p>
            <a:r>
              <a:rPr lang="zh-CN" altLang="en-US" sz="2400" b="1"/>
              <a:t>之后就可以访问网址进入项目了，如下图</a:t>
            </a:r>
            <a:endParaRPr lang="zh-CN" altLang="en-US" sz="2400" b="1"/>
          </a:p>
        </p:txBody>
      </p:sp>
    </p:spTree>
    <p:custDataLst>
      <p:tags r:id="rId1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age-202012121119122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710" y="297180"/>
            <a:ext cx="6055360" cy="3159760"/>
          </a:xfrm>
          <a:prstGeom prst="rect">
            <a:avLst/>
          </a:prstGeom>
        </p:spPr>
      </p:pic>
      <p:pic>
        <p:nvPicPr>
          <p:cNvPr id="6" name="图片 5" descr="image-202012121118444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" y="3601085"/>
            <a:ext cx="6117590" cy="30213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88455" y="1394460"/>
            <a:ext cx="426720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注：如果发现mysql脚本未自动运行，可以docker exec -it  容器名 bash 进入容器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再：登录mysql  手动运行sql脚本 （source  sql脚本所在位置）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例如 source /docker-entrypoint-initdb.d/schema</a:t>
            </a:r>
            <a:endParaRPr lang="zh-CN" altLang="en-US" sz="2400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0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0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0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0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0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0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0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08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0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1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1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1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1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8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8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8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8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16774</Words>
  <Application>WPS 演示</Application>
  <PresentationFormat>宽屏</PresentationFormat>
  <Paragraphs>602</Paragraphs>
  <Slides>93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05" baseType="lpstr">
      <vt:lpstr>Arial</vt:lpstr>
      <vt:lpstr>宋体</vt:lpstr>
      <vt:lpstr>Wingdings</vt:lpstr>
      <vt:lpstr>微软雅黑</vt:lpstr>
      <vt:lpstr>PingFang SC</vt:lpstr>
      <vt:lpstr>Segoe Print</vt:lpstr>
      <vt:lpstr>Georgia</vt:lpstr>
      <vt:lpstr>Helvetica Neue</vt:lpstr>
      <vt:lpstr>Arial Unicode MS</vt:lpstr>
      <vt:lpstr>黑体</vt:lpstr>
      <vt:lpstr>-apple-system</vt:lpstr>
      <vt:lpstr>Office 主题​​</vt:lpstr>
      <vt:lpstr>PowerPoint 演示文稿</vt:lpstr>
      <vt:lpstr>1.1、Docker简介</vt:lpstr>
      <vt:lpstr>Linux 容器（LXC）</vt:lpstr>
      <vt:lpstr>2、为什么使用docker</vt:lpstr>
      <vt:lpstr>2、为什么使用docker</vt:lpstr>
      <vt:lpstr>3、Docker容器  VS  虚拟机</vt:lpstr>
      <vt:lpstr>传统模式</vt:lpstr>
      <vt:lpstr>虚拟机</vt:lpstr>
      <vt:lpstr>Linux 容器（LXC）</vt:lpstr>
      <vt:lpstr>Docker</vt:lpstr>
      <vt:lpstr>Docker使用场景</vt:lpstr>
      <vt:lpstr>版本选择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内核特性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第1步</vt:lpstr>
      <vt:lpstr>PowerPoint 演示文稿</vt:lpstr>
      <vt:lpstr>第2步</vt:lpstr>
      <vt:lpstr>PowerPoint 演示文稿</vt:lpstr>
      <vt:lpstr>Docker网络配置</vt:lpstr>
      <vt:lpstr>Docker网络配置</vt:lpstr>
      <vt:lpstr>容器的四种网络模式</vt:lpstr>
      <vt:lpstr>Bridge网络模式</vt:lpstr>
      <vt:lpstr>PowerPoint 演示文稿</vt:lpstr>
      <vt:lpstr>PowerPoint 演示文稿</vt:lpstr>
      <vt:lpstr>Host网络模式</vt:lpstr>
      <vt:lpstr>Host网络模式</vt:lpstr>
      <vt:lpstr>PowerPoint 演示文稿</vt:lpstr>
      <vt:lpstr>Container网络模式</vt:lpstr>
      <vt:lpstr>Host网络模式</vt:lpstr>
      <vt:lpstr>None网络模式</vt:lpstr>
      <vt:lpstr>Docker常用操作及tomcat、mysql镜像化实例演示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我有一只小毛驴</cp:lastModifiedBy>
  <cp:revision>50</cp:revision>
  <dcterms:created xsi:type="dcterms:W3CDTF">2019-06-19T02:08:00Z</dcterms:created>
  <dcterms:modified xsi:type="dcterms:W3CDTF">2020-12-12T10:38:01Z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